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318" r:id="rId2"/>
    <p:sldId id="292" r:id="rId3"/>
    <p:sldId id="387" r:id="rId4"/>
    <p:sldId id="258" r:id="rId5"/>
    <p:sldId id="369" r:id="rId6"/>
    <p:sldId id="410" r:id="rId7"/>
    <p:sldId id="411" r:id="rId8"/>
    <p:sldId id="412" r:id="rId9"/>
    <p:sldId id="413" r:id="rId10"/>
    <p:sldId id="414" r:id="rId11"/>
    <p:sldId id="415" r:id="rId12"/>
    <p:sldId id="416" r:id="rId13"/>
    <p:sldId id="417" r:id="rId14"/>
    <p:sldId id="418" r:id="rId15"/>
    <p:sldId id="419" r:id="rId16"/>
    <p:sldId id="408" r:id="rId17"/>
    <p:sldId id="409" r:id="rId18"/>
    <p:sldId id="420" r:id="rId19"/>
    <p:sldId id="421" r:id="rId20"/>
    <p:sldId id="422" r:id="rId21"/>
    <p:sldId id="40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56" autoAdjust="0"/>
    <p:restoredTop sz="94552" autoAdjust="0"/>
  </p:normalViewPr>
  <p:slideViewPr>
    <p:cSldViewPr snapToGrid="0">
      <p:cViewPr varScale="1">
        <p:scale>
          <a:sx n="94" d="100"/>
          <a:sy n="94" d="100"/>
        </p:scale>
        <p:origin x="50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DBE90D-6443-45D5-AB73-6A7D0CBCCF85}"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en-US"/>
        </a:p>
      </dgm:t>
    </dgm:pt>
    <dgm:pt modelId="{E0D21F2D-1907-45F1-9B93-BB1762A94325}" type="pres">
      <dgm:prSet presAssocID="{2FDBE90D-6443-45D5-AB73-6A7D0CBCCF85}" presName="matrix" presStyleCnt="0">
        <dgm:presLayoutVars>
          <dgm:chMax val="1"/>
          <dgm:dir/>
          <dgm:resizeHandles val="exact"/>
        </dgm:presLayoutVars>
      </dgm:prSet>
      <dgm:spPr/>
    </dgm:pt>
  </dgm:ptLst>
  <dgm:cxnLst>
    <dgm:cxn modelId="{0ED6465E-DA6A-4410-A68E-A5C5BDC5C01F}" type="presOf" srcId="{2FDBE90D-6443-45D5-AB73-6A7D0CBCCF85}" destId="{E0D21F2D-1907-45F1-9B93-BB1762A94325}" srcOrd="0" destOrd="0" presId="urn:microsoft.com/office/officeart/2005/8/layout/matrix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FFCED8-506F-49AF-BE73-3D1A33480DE3}" type="datetimeFigureOut">
              <a:rPr lang="en-US" smtClean="0"/>
              <a:t>10/14/2025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394981-F5B7-436B-9962-151FBDD8AD94}" type="slidenum">
              <a:rPr lang="en-US" smtClean="0"/>
              <a:t>‹#›</a:t>
            </a:fld>
            <a:endParaRPr lang="en-US"/>
          </a:p>
        </p:txBody>
      </p:sp>
    </p:spTree>
    <p:extLst>
      <p:ext uri="{BB962C8B-B14F-4D97-AF65-F5344CB8AC3E}">
        <p14:creationId xmlns:p14="http://schemas.microsoft.com/office/powerpoint/2010/main" val="1729425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394981-F5B7-436B-9962-151FBDD8AD94}" type="slidenum">
              <a:rPr lang="en-US" smtClean="0"/>
              <a:t>4</a:t>
            </a:fld>
            <a:endParaRPr lang="en-US"/>
          </a:p>
        </p:txBody>
      </p:sp>
    </p:spTree>
    <p:extLst>
      <p:ext uri="{BB962C8B-B14F-4D97-AF65-F5344CB8AC3E}">
        <p14:creationId xmlns:p14="http://schemas.microsoft.com/office/powerpoint/2010/main" val="3845838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599E3-8D9F-3F5B-0308-7F5329DEA5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A90651-91C2-BA19-35EC-A04BA9FD11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01DD5A-2112-6235-85DC-B1B299E85056}"/>
              </a:ext>
            </a:extLst>
          </p:cNvPr>
          <p:cNvSpPr>
            <a:spLocks noGrp="1"/>
          </p:cNvSpPr>
          <p:nvPr>
            <p:ph type="dt" sz="half" idx="10"/>
          </p:nvPr>
        </p:nvSpPr>
        <p:spPr/>
        <p:txBody>
          <a:bodyPr/>
          <a:lstStyle/>
          <a:p>
            <a:fld id="{EEE8669A-962F-4ACD-AB1E-07597AA7AD56}" type="datetimeFigureOut">
              <a:rPr lang="en-US" smtClean="0"/>
              <a:t>10/14/2025</a:t>
            </a:fld>
            <a:endParaRPr lang="en-US"/>
          </a:p>
        </p:txBody>
      </p:sp>
      <p:sp>
        <p:nvSpPr>
          <p:cNvPr id="5" name="Footer Placeholder 4">
            <a:extLst>
              <a:ext uri="{FF2B5EF4-FFF2-40B4-BE49-F238E27FC236}">
                <a16:creationId xmlns:a16="http://schemas.microsoft.com/office/drawing/2014/main" id="{5CBA9076-7565-CDA6-EDBA-EC29615456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EAC44E-B761-B97D-C746-ECAB6BB965DA}"/>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306529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41B45-B749-84F1-7E0D-232A8B6C57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325F5B-9932-7B22-3C88-08AD57BC21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C74961-E805-FB33-5A16-E0CFA37168BE}"/>
              </a:ext>
            </a:extLst>
          </p:cNvPr>
          <p:cNvSpPr>
            <a:spLocks noGrp="1"/>
          </p:cNvSpPr>
          <p:nvPr>
            <p:ph type="dt" sz="half" idx="10"/>
          </p:nvPr>
        </p:nvSpPr>
        <p:spPr/>
        <p:txBody>
          <a:bodyPr/>
          <a:lstStyle/>
          <a:p>
            <a:fld id="{EEE8669A-962F-4ACD-AB1E-07597AA7AD56}" type="datetimeFigureOut">
              <a:rPr lang="en-US" smtClean="0"/>
              <a:t>10/14/2025</a:t>
            </a:fld>
            <a:endParaRPr lang="en-US"/>
          </a:p>
        </p:txBody>
      </p:sp>
      <p:sp>
        <p:nvSpPr>
          <p:cNvPr id="5" name="Footer Placeholder 4">
            <a:extLst>
              <a:ext uri="{FF2B5EF4-FFF2-40B4-BE49-F238E27FC236}">
                <a16:creationId xmlns:a16="http://schemas.microsoft.com/office/drawing/2014/main" id="{CD59018F-11E0-CA53-A68B-C731CC5091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D87CFC-CA41-1297-94D3-F89EC65DA8CD}"/>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159380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1B2452-1456-A52C-F8D5-3234E07ED59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D70949-F825-32B2-260B-674118F1E7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2E993F-73E9-E7AE-2ED3-3D288F24A0BA}"/>
              </a:ext>
            </a:extLst>
          </p:cNvPr>
          <p:cNvSpPr>
            <a:spLocks noGrp="1"/>
          </p:cNvSpPr>
          <p:nvPr>
            <p:ph type="dt" sz="half" idx="10"/>
          </p:nvPr>
        </p:nvSpPr>
        <p:spPr/>
        <p:txBody>
          <a:bodyPr/>
          <a:lstStyle/>
          <a:p>
            <a:fld id="{EEE8669A-962F-4ACD-AB1E-07597AA7AD56}" type="datetimeFigureOut">
              <a:rPr lang="en-US" smtClean="0"/>
              <a:t>10/14/2025</a:t>
            </a:fld>
            <a:endParaRPr lang="en-US"/>
          </a:p>
        </p:txBody>
      </p:sp>
      <p:sp>
        <p:nvSpPr>
          <p:cNvPr id="5" name="Footer Placeholder 4">
            <a:extLst>
              <a:ext uri="{FF2B5EF4-FFF2-40B4-BE49-F238E27FC236}">
                <a16:creationId xmlns:a16="http://schemas.microsoft.com/office/drawing/2014/main" id="{30306DBD-D9C7-84D2-27D0-26FD256837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178735-00EC-3CA0-1B73-68A025E39AC1}"/>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306262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9E6AC-BA0C-3CB0-A332-C14B281CD8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267869-5FC6-53F4-7BC6-5136E5507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CB6CE0-9019-D821-C2F3-C78CF2C5C3FE}"/>
              </a:ext>
            </a:extLst>
          </p:cNvPr>
          <p:cNvSpPr>
            <a:spLocks noGrp="1"/>
          </p:cNvSpPr>
          <p:nvPr>
            <p:ph type="dt" sz="half" idx="10"/>
          </p:nvPr>
        </p:nvSpPr>
        <p:spPr/>
        <p:txBody>
          <a:bodyPr/>
          <a:lstStyle/>
          <a:p>
            <a:fld id="{EEE8669A-962F-4ACD-AB1E-07597AA7AD56}" type="datetimeFigureOut">
              <a:rPr lang="en-US" smtClean="0"/>
              <a:t>10/14/2025</a:t>
            </a:fld>
            <a:endParaRPr lang="en-US"/>
          </a:p>
        </p:txBody>
      </p:sp>
      <p:sp>
        <p:nvSpPr>
          <p:cNvPr id="5" name="Footer Placeholder 4">
            <a:extLst>
              <a:ext uri="{FF2B5EF4-FFF2-40B4-BE49-F238E27FC236}">
                <a16:creationId xmlns:a16="http://schemas.microsoft.com/office/drawing/2014/main" id="{AEF96E9F-D2BE-3C4A-D26A-F7C5A5D11C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A8CC43-53EB-84ED-63B3-9A3403CEEF7A}"/>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890431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8D887-4D96-118D-73A2-1C895A67BD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1B085A-425F-FD3C-BC71-9A29495F906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A74329D-6798-F07C-D487-6101B49A24AE}"/>
              </a:ext>
            </a:extLst>
          </p:cNvPr>
          <p:cNvSpPr>
            <a:spLocks noGrp="1"/>
          </p:cNvSpPr>
          <p:nvPr>
            <p:ph type="dt" sz="half" idx="10"/>
          </p:nvPr>
        </p:nvSpPr>
        <p:spPr/>
        <p:txBody>
          <a:bodyPr/>
          <a:lstStyle/>
          <a:p>
            <a:fld id="{EEE8669A-962F-4ACD-AB1E-07597AA7AD56}" type="datetimeFigureOut">
              <a:rPr lang="en-US" smtClean="0"/>
              <a:t>10/14/2025</a:t>
            </a:fld>
            <a:endParaRPr lang="en-US"/>
          </a:p>
        </p:txBody>
      </p:sp>
      <p:sp>
        <p:nvSpPr>
          <p:cNvPr id="5" name="Footer Placeholder 4">
            <a:extLst>
              <a:ext uri="{FF2B5EF4-FFF2-40B4-BE49-F238E27FC236}">
                <a16:creationId xmlns:a16="http://schemas.microsoft.com/office/drawing/2014/main" id="{1C3F25C4-C66D-4341-42FF-9C7C602AD1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518A81-8750-B962-F8C6-6DA1403A7433}"/>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808004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CD042-266E-A796-1A36-96B70B2293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336A0C-4A74-A126-7A99-F06853058BB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5CC16C-9EAC-FE9F-396B-0241F79620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D39D6F5-EFBE-6874-ED24-0A51C2684C6B}"/>
              </a:ext>
            </a:extLst>
          </p:cNvPr>
          <p:cNvSpPr>
            <a:spLocks noGrp="1"/>
          </p:cNvSpPr>
          <p:nvPr>
            <p:ph type="dt" sz="half" idx="10"/>
          </p:nvPr>
        </p:nvSpPr>
        <p:spPr/>
        <p:txBody>
          <a:bodyPr/>
          <a:lstStyle/>
          <a:p>
            <a:fld id="{EEE8669A-962F-4ACD-AB1E-07597AA7AD56}" type="datetimeFigureOut">
              <a:rPr lang="en-US" smtClean="0"/>
              <a:t>10/14/2025</a:t>
            </a:fld>
            <a:endParaRPr lang="en-US"/>
          </a:p>
        </p:txBody>
      </p:sp>
      <p:sp>
        <p:nvSpPr>
          <p:cNvPr id="6" name="Footer Placeholder 5">
            <a:extLst>
              <a:ext uri="{FF2B5EF4-FFF2-40B4-BE49-F238E27FC236}">
                <a16:creationId xmlns:a16="http://schemas.microsoft.com/office/drawing/2014/main" id="{3ED1EDD0-9CCB-FAD1-C4F2-4E43F03FDF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2613EA-8DBD-A257-A690-042711A7B68E}"/>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3664831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4ACE6-F826-5B66-2371-F2D502554A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D56492-1758-D69A-3E6F-15261B003F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BD8565-447E-7044-9CE0-673F60DC2F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3E43F8-3C42-54CA-4E92-F6A3940F26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AA97A32-71E6-549D-B127-599697995C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8A95A3-01EC-6EF0-5031-5E525E62D5C5}"/>
              </a:ext>
            </a:extLst>
          </p:cNvPr>
          <p:cNvSpPr>
            <a:spLocks noGrp="1"/>
          </p:cNvSpPr>
          <p:nvPr>
            <p:ph type="dt" sz="half" idx="10"/>
          </p:nvPr>
        </p:nvSpPr>
        <p:spPr/>
        <p:txBody>
          <a:bodyPr/>
          <a:lstStyle/>
          <a:p>
            <a:fld id="{EEE8669A-962F-4ACD-AB1E-07597AA7AD56}" type="datetimeFigureOut">
              <a:rPr lang="en-US" smtClean="0"/>
              <a:t>10/14/2025</a:t>
            </a:fld>
            <a:endParaRPr lang="en-US"/>
          </a:p>
        </p:txBody>
      </p:sp>
      <p:sp>
        <p:nvSpPr>
          <p:cNvPr id="8" name="Footer Placeholder 7">
            <a:extLst>
              <a:ext uri="{FF2B5EF4-FFF2-40B4-BE49-F238E27FC236}">
                <a16:creationId xmlns:a16="http://schemas.microsoft.com/office/drawing/2014/main" id="{E6274BE6-33F4-D96C-2405-87AEFEDCC6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FB891F-BE7B-C13D-681A-2C793B09D169}"/>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872095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75743-E60C-78E3-4219-5712DC7044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6DF502-5BB8-D822-01D7-20936C34EFBD}"/>
              </a:ext>
            </a:extLst>
          </p:cNvPr>
          <p:cNvSpPr>
            <a:spLocks noGrp="1"/>
          </p:cNvSpPr>
          <p:nvPr>
            <p:ph type="dt" sz="half" idx="10"/>
          </p:nvPr>
        </p:nvSpPr>
        <p:spPr/>
        <p:txBody>
          <a:bodyPr/>
          <a:lstStyle/>
          <a:p>
            <a:fld id="{EEE8669A-962F-4ACD-AB1E-07597AA7AD56}" type="datetimeFigureOut">
              <a:rPr lang="en-US" smtClean="0"/>
              <a:t>10/14/2025</a:t>
            </a:fld>
            <a:endParaRPr lang="en-US"/>
          </a:p>
        </p:txBody>
      </p:sp>
      <p:sp>
        <p:nvSpPr>
          <p:cNvPr id="4" name="Footer Placeholder 3">
            <a:extLst>
              <a:ext uri="{FF2B5EF4-FFF2-40B4-BE49-F238E27FC236}">
                <a16:creationId xmlns:a16="http://schemas.microsoft.com/office/drawing/2014/main" id="{8955FAD0-C9E9-80E2-6DFA-0BC166AE63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4DCEC0-8357-5413-2403-9992319E81C6}"/>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980388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D9867B-72CF-0811-E65E-1F1A0A928E47}"/>
              </a:ext>
            </a:extLst>
          </p:cNvPr>
          <p:cNvSpPr>
            <a:spLocks noGrp="1"/>
          </p:cNvSpPr>
          <p:nvPr>
            <p:ph type="dt" sz="half" idx="10"/>
          </p:nvPr>
        </p:nvSpPr>
        <p:spPr/>
        <p:txBody>
          <a:bodyPr/>
          <a:lstStyle/>
          <a:p>
            <a:fld id="{EEE8669A-962F-4ACD-AB1E-07597AA7AD56}" type="datetimeFigureOut">
              <a:rPr lang="en-US" smtClean="0"/>
              <a:t>10/14/2025</a:t>
            </a:fld>
            <a:endParaRPr lang="en-US"/>
          </a:p>
        </p:txBody>
      </p:sp>
      <p:sp>
        <p:nvSpPr>
          <p:cNvPr id="3" name="Footer Placeholder 2">
            <a:extLst>
              <a:ext uri="{FF2B5EF4-FFF2-40B4-BE49-F238E27FC236}">
                <a16:creationId xmlns:a16="http://schemas.microsoft.com/office/drawing/2014/main" id="{6B848B39-123B-5C1E-0B64-6FC3E2859D0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4A3C226-40C4-ED8E-9C41-87B4E082F180}"/>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1273028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2E48C-0492-969D-5358-C6C95D650D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47FBA1-E0E8-57D0-829D-823FB90F41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7A7BB11-40DB-E7BF-59DE-E5088FC55B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79E303-25F7-D260-0C1E-1C5D9A968060}"/>
              </a:ext>
            </a:extLst>
          </p:cNvPr>
          <p:cNvSpPr>
            <a:spLocks noGrp="1"/>
          </p:cNvSpPr>
          <p:nvPr>
            <p:ph type="dt" sz="half" idx="10"/>
          </p:nvPr>
        </p:nvSpPr>
        <p:spPr/>
        <p:txBody>
          <a:bodyPr/>
          <a:lstStyle/>
          <a:p>
            <a:fld id="{EEE8669A-962F-4ACD-AB1E-07597AA7AD56}" type="datetimeFigureOut">
              <a:rPr lang="en-US" smtClean="0"/>
              <a:t>10/14/2025</a:t>
            </a:fld>
            <a:endParaRPr lang="en-US"/>
          </a:p>
        </p:txBody>
      </p:sp>
      <p:sp>
        <p:nvSpPr>
          <p:cNvPr id="6" name="Footer Placeholder 5">
            <a:extLst>
              <a:ext uri="{FF2B5EF4-FFF2-40B4-BE49-F238E27FC236}">
                <a16:creationId xmlns:a16="http://schemas.microsoft.com/office/drawing/2014/main" id="{9687058F-FFC4-BC2B-7574-A9DB1D7F53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A0D607-D6DB-9EBE-6590-0B6F3CFD7434}"/>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4082458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CB2A1-BC34-EA9A-859D-059A7A66EC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B26546-3C25-49A1-3B36-715D1745DB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7F8061-0760-C9C3-320B-EAD574AF2E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F327B0-28E5-1E67-61B0-C32CC09E5C18}"/>
              </a:ext>
            </a:extLst>
          </p:cNvPr>
          <p:cNvSpPr>
            <a:spLocks noGrp="1"/>
          </p:cNvSpPr>
          <p:nvPr>
            <p:ph type="dt" sz="half" idx="10"/>
          </p:nvPr>
        </p:nvSpPr>
        <p:spPr/>
        <p:txBody>
          <a:bodyPr/>
          <a:lstStyle/>
          <a:p>
            <a:fld id="{EEE8669A-962F-4ACD-AB1E-07597AA7AD56}" type="datetimeFigureOut">
              <a:rPr lang="en-US" smtClean="0"/>
              <a:t>10/14/2025</a:t>
            </a:fld>
            <a:endParaRPr lang="en-US"/>
          </a:p>
        </p:txBody>
      </p:sp>
      <p:sp>
        <p:nvSpPr>
          <p:cNvPr id="6" name="Footer Placeholder 5">
            <a:extLst>
              <a:ext uri="{FF2B5EF4-FFF2-40B4-BE49-F238E27FC236}">
                <a16:creationId xmlns:a16="http://schemas.microsoft.com/office/drawing/2014/main" id="{85B7E62B-ABB9-605C-5E4E-9BF3E4FF7D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2D59CD-E644-8A47-6C41-35307D327D2F}"/>
              </a:ext>
            </a:extLst>
          </p:cNvPr>
          <p:cNvSpPr>
            <a:spLocks noGrp="1"/>
          </p:cNvSpPr>
          <p:nvPr>
            <p:ph type="sldNum" sz="quarter" idx="12"/>
          </p:nvPr>
        </p:nvSpPr>
        <p:spPr/>
        <p:txBody>
          <a:bodyPr/>
          <a:lstStyle/>
          <a:p>
            <a:fld id="{22C5ECDF-75F7-4588-A97A-7139A51418D4}" type="slidenum">
              <a:rPr lang="en-US" smtClean="0"/>
              <a:t>‹#›</a:t>
            </a:fld>
            <a:endParaRPr lang="en-US"/>
          </a:p>
        </p:txBody>
      </p:sp>
    </p:spTree>
    <p:extLst>
      <p:ext uri="{BB962C8B-B14F-4D97-AF65-F5344CB8AC3E}">
        <p14:creationId xmlns:p14="http://schemas.microsoft.com/office/powerpoint/2010/main" val="2175657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BA9FD8-0BA2-A466-EEFA-529DB25161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8B1EC5-F665-6631-6BF9-22FB9539DF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4F9369-7ED6-38A0-734A-DD110F926D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EE8669A-962F-4ACD-AB1E-07597AA7AD56}" type="datetimeFigureOut">
              <a:rPr lang="en-US" smtClean="0"/>
              <a:t>10/14/2025</a:t>
            </a:fld>
            <a:endParaRPr lang="en-US"/>
          </a:p>
        </p:txBody>
      </p:sp>
      <p:sp>
        <p:nvSpPr>
          <p:cNvPr id="5" name="Footer Placeholder 4">
            <a:extLst>
              <a:ext uri="{FF2B5EF4-FFF2-40B4-BE49-F238E27FC236}">
                <a16:creationId xmlns:a16="http://schemas.microsoft.com/office/drawing/2014/main" id="{88CB8940-D37A-E1F1-4E91-FF221089D6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E686E2C-CD23-0AB2-1973-F43BEF1BEF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2C5ECDF-75F7-4588-A97A-7139A51418D4}" type="slidenum">
              <a:rPr lang="en-US" smtClean="0"/>
              <a:t>‹#›</a:t>
            </a:fld>
            <a:endParaRPr lang="en-US"/>
          </a:p>
        </p:txBody>
      </p:sp>
    </p:spTree>
    <p:extLst>
      <p:ext uri="{BB962C8B-B14F-4D97-AF65-F5344CB8AC3E}">
        <p14:creationId xmlns:p14="http://schemas.microsoft.com/office/powerpoint/2010/main" val="3094320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ook cover with text&#10;&#10;AI-generated content may be incorrect.">
            <a:extLst>
              <a:ext uri="{FF2B5EF4-FFF2-40B4-BE49-F238E27FC236}">
                <a16:creationId xmlns:a16="http://schemas.microsoft.com/office/drawing/2014/main" id="{9B42642B-877C-E7C7-3675-E381E528B9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8070" y="224790"/>
            <a:ext cx="4975860" cy="6408420"/>
          </a:xfrm>
          <a:prstGeom prst="rect">
            <a:avLst/>
          </a:prstGeom>
        </p:spPr>
      </p:pic>
    </p:spTree>
    <p:extLst>
      <p:ext uri="{BB962C8B-B14F-4D97-AF65-F5344CB8AC3E}">
        <p14:creationId xmlns:p14="http://schemas.microsoft.com/office/powerpoint/2010/main" val="4214536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840DA6-07A2-C332-CDF5-321E2360D3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8A4039-5946-8CC4-3E9E-FEC3156824AD}"/>
              </a:ext>
            </a:extLst>
          </p:cNvPr>
          <p:cNvSpPr>
            <a:spLocks noGrp="1"/>
          </p:cNvSpPr>
          <p:nvPr>
            <p:ph type="title"/>
          </p:nvPr>
        </p:nvSpPr>
        <p:spPr/>
        <p:txBody>
          <a:bodyPr/>
          <a:lstStyle/>
          <a:p>
            <a:r>
              <a:rPr lang="en-US" dirty="0"/>
              <a:t>20.2 Techniques to Balance a Node in an AVL Tree</a:t>
            </a:r>
          </a:p>
        </p:txBody>
      </p:sp>
      <p:pic>
        <p:nvPicPr>
          <p:cNvPr id="4" name="Picture 3">
            <a:extLst>
              <a:ext uri="{FF2B5EF4-FFF2-40B4-BE49-F238E27FC236}">
                <a16:creationId xmlns:a16="http://schemas.microsoft.com/office/drawing/2014/main" id="{895CBB7F-01B9-4176-7EE0-F3F4B6E95EC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5" name="Content Placeholder 4">
            <a:extLst>
              <a:ext uri="{FF2B5EF4-FFF2-40B4-BE49-F238E27FC236}">
                <a16:creationId xmlns:a16="http://schemas.microsoft.com/office/drawing/2014/main" id="{145ED95D-2DB5-D76E-4C79-87CC52D20047}"/>
              </a:ext>
            </a:extLst>
          </p:cNvPr>
          <p:cNvSpPr>
            <a:spLocks noGrp="1"/>
          </p:cNvSpPr>
          <p:nvPr>
            <p:ph idx="1"/>
          </p:nvPr>
        </p:nvSpPr>
        <p:spPr>
          <a:xfrm>
            <a:off x="838200" y="1825625"/>
            <a:ext cx="9779000" cy="1196805"/>
          </a:xfrm>
        </p:spPr>
        <p:txBody>
          <a:bodyPr>
            <a:normAutofit fontScale="70000" lnSpcReduction="20000"/>
          </a:bodyPr>
          <a:lstStyle/>
          <a:p>
            <a:r>
              <a:rPr lang="en-US" dirty="0"/>
              <a:t>Case 1: right-right(right heavy) </a:t>
            </a:r>
          </a:p>
          <a:p>
            <a:r>
              <a:rPr lang="en-US" dirty="0"/>
              <a:t>To restore balance, a left rotation is performed on node A:</a:t>
            </a:r>
          </a:p>
          <a:p>
            <a:pPr lvl="1">
              <a:buFont typeface="Courier New" panose="02070309020205020404" pitchFamily="49" charset="0"/>
              <a:buChar char="o"/>
            </a:pPr>
            <a:r>
              <a:rPr lang="en-US" dirty="0"/>
              <a:t>Node A’s right subtree, T2, becomes its right child.</a:t>
            </a:r>
          </a:p>
          <a:p>
            <a:pPr lvl="1">
              <a:buFont typeface="Courier New" panose="02070309020205020404" pitchFamily="49" charset="0"/>
              <a:buChar char="o"/>
            </a:pPr>
            <a:r>
              <a:rPr lang="en-US" dirty="0"/>
              <a:t>Node A becomes the left child of node B.</a:t>
            </a:r>
          </a:p>
        </p:txBody>
      </p:sp>
      <p:pic>
        <p:nvPicPr>
          <p:cNvPr id="7" name="Picture 6">
            <a:extLst>
              <a:ext uri="{FF2B5EF4-FFF2-40B4-BE49-F238E27FC236}">
                <a16:creationId xmlns:a16="http://schemas.microsoft.com/office/drawing/2014/main" id="{DA9A21DC-4E42-D65D-EFBC-0EEC15A8A978}"/>
              </a:ext>
            </a:extLst>
          </p:cNvPr>
          <p:cNvPicPr>
            <a:picLocks noChangeAspect="1"/>
          </p:cNvPicPr>
          <p:nvPr/>
        </p:nvPicPr>
        <p:blipFill>
          <a:blip r:embed="rId3"/>
          <a:stretch>
            <a:fillRect/>
          </a:stretch>
        </p:blipFill>
        <p:spPr>
          <a:xfrm>
            <a:off x="1070640" y="2951142"/>
            <a:ext cx="3943900" cy="2838846"/>
          </a:xfrm>
          <a:prstGeom prst="rect">
            <a:avLst/>
          </a:prstGeom>
        </p:spPr>
      </p:pic>
      <p:pic>
        <p:nvPicPr>
          <p:cNvPr id="10" name="Picture 9">
            <a:extLst>
              <a:ext uri="{FF2B5EF4-FFF2-40B4-BE49-F238E27FC236}">
                <a16:creationId xmlns:a16="http://schemas.microsoft.com/office/drawing/2014/main" id="{66EF56A8-6DE1-C6A5-ECC8-041EFDAD21F5}"/>
              </a:ext>
            </a:extLst>
          </p:cNvPr>
          <p:cNvPicPr>
            <a:picLocks noChangeAspect="1"/>
          </p:cNvPicPr>
          <p:nvPr/>
        </p:nvPicPr>
        <p:blipFill>
          <a:blip r:embed="rId4"/>
          <a:stretch>
            <a:fillRect/>
          </a:stretch>
        </p:blipFill>
        <p:spPr>
          <a:xfrm>
            <a:off x="5929657" y="3151195"/>
            <a:ext cx="3772426" cy="2438740"/>
          </a:xfrm>
          <a:prstGeom prst="rect">
            <a:avLst/>
          </a:prstGeom>
        </p:spPr>
      </p:pic>
    </p:spTree>
    <p:extLst>
      <p:ext uri="{BB962C8B-B14F-4D97-AF65-F5344CB8AC3E}">
        <p14:creationId xmlns:p14="http://schemas.microsoft.com/office/powerpoint/2010/main" val="326323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528A41-57D6-1FEC-EDA3-1FA8FC9995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FACD61-9F00-E59B-2E9B-811CE98F9508}"/>
              </a:ext>
            </a:extLst>
          </p:cNvPr>
          <p:cNvSpPr>
            <a:spLocks noGrp="1"/>
          </p:cNvSpPr>
          <p:nvPr>
            <p:ph type="title"/>
          </p:nvPr>
        </p:nvSpPr>
        <p:spPr/>
        <p:txBody>
          <a:bodyPr/>
          <a:lstStyle/>
          <a:p>
            <a:r>
              <a:rPr lang="en-US" dirty="0"/>
              <a:t>20.2 Techniques to Balance a Node in an AVL Tree</a:t>
            </a:r>
          </a:p>
        </p:txBody>
      </p:sp>
      <p:pic>
        <p:nvPicPr>
          <p:cNvPr id="4" name="Picture 3">
            <a:extLst>
              <a:ext uri="{FF2B5EF4-FFF2-40B4-BE49-F238E27FC236}">
                <a16:creationId xmlns:a16="http://schemas.microsoft.com/office/drawing/2014/main" id="{A1831873-34D9-635F-7D9D-A63F311E68A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5" name="Content Placeholder 4">
            <a:extLst>
              <a:ext uri="{FF2B5EF4-FFF2-40B4-BE49-F238E27FC236}">
                <a16:creationId xmlns:a16="http://schemas.microsoft.com/office/drawing/2014/main" id="{BFEA28C5-AF4F-20EC-7B5C-D4EF23060D2B}"/>
              </a:ext>
            </a:extLst>
          </p:cNvPr>
          <p:cNvSpPr>
            <a:spLocks noGrp="1"/>
          </p:cNvSpPr>
          <p:nvPr>
            <p:ph idx="1"/>
          </p:nvPr>
        </p:nvSpPr>
        <p:spPr>
          <a:xfrm>
            <a:off x="838200" y="1825625"/>
            <a:ext cx="9779000" cy="1196805"/>
          </a:xfrm>
        </p:spPr>
        <p:txBody>
          <a:bodyPr>
            <a:normAutofit fontScale="70000" lnSpcReduction="20000"/>
          </a:bodyPr>
          <a:lstStyle/>
          <a:p>
            <a:r>
              <a:rPr lang="en-US" dirty="0"/>
              <a:t>right-left(right heavy)</a:t>
            </a:r>
          </a:p>
          <a:p>
            <a:r>
              <a:rPr lang="en-US" dirty="0"/>
              <a:t>To restore balance:</a:t>
            </a:r>
          </a:p>
          <a:p>
            <a:pPr lvl="1">
              <a:buFont typeface="Courier New" panose="02070309020205020404" pitchFamily="49" charset="0"/>
              <a:buChar char="o"/>
            </a:pPr>
            <a:r>
              <a:rPr lang="en-US" dirty="0"/>
              <a:t>Perform a right rotation on node B to make it the right child of node C.</a:t>
            </a:r>
          </a:p>
          <a:p>
            <a:pPr lvl="1">
              <a:buFont typeface="Courier New" panose="02070309020205020404" pitchFamily="49" charset="0"/>
              <a:buChar char="o"/>
            </a:pPr>
            <a:r>
              <a:rPr lang="en-US" dirty="0"/>
              <a:t>Reassign T3 as the left subtree of node B</a:t>
            </a:r>
          </a:p>
        </p:txBody>
      </p:sp>
      <p:pic>
        <p:nvPicPr>
          <p:cNvPr id="6" name="Picture 5">
            <a:extLst>
              <a:ext uri="{FF2B5EF4-FFF2-40B4-BE49-F238E27FC236}">
                <a16:creationId xmlns:a16="http://schemas.microsoft.com/office/drawing/2014/main" id="{487D2447-D714-BBC2-71DF-2346FBA4A76D}"/>
              </a:ext>
            </a:extLst>
          </p:cNvPr>
          <p:cNvPicPr>
            <a:picLocks noChangeAspect="1"/>
          </p:cNvPicPr>
          <p:nvPr/>
        </p:nvPicPr>
        <p:blipFill>
          <a:blip r:embed="rId3"/>
          <a:stretch>
            <a:fillRect/>
          </a:stretch>
        </p:blipFill>
        <p:spPr>
          <a:xfrm>
            <a:off x="1137971" y="2908273"/>
            <a:ext cx="3820058" cy="2924583"/>
          </a:xfrm>
          <a:prstGeom prst="rect">
            <a:avLst/>
          </a:prstGeom>
        </p:spPr>
      </p:pic>
      <p:pic>
        <p:nvPicPr>
          <p:cNvPr id="9" name="Picture 8">
            <a:extLst>
              <a:ext uri="{FF2B5EF4-FFF2-40B4-BE49-F238E27FC236}">
                <a16:creationId xmlns:a16="http://schemas.microsoft.com/office/drawing/2014/main" id="{FF6F39D5-CC04-7138-073C-A0476121ED4D}"/>
              </a:ext>
            </a:extLst>
          </p:cNvPr>
          <p:cNvPicPr>
            <a:picLocks noChangeAspect="1"/>
          </p:cNvPicPr>
          <p:nvPr/>
        </p:nvPicPr>
        <p:blipFill>
          <a:blip r:embed="rId4"/>
          <a:stretch>
            <a:fillRect/>
          </a:stretch>
        </p:blipFill>
        <p:spPr>
          <a:xfrm>
            <a:off x="5257800" y="3003535"/>
            <a:ext cx="3905795" cy="2734057"/>
          </a:xfrm>
          <a:prstGeom prst="rect">
            <a:avLst/>
          </a:prstGeom>
        </p:spPr>
      </p:pic>
    </p:spTree>
    <p:extLst>
      <p:ext uri="{BB962C8B-B14F-4D97-AF65-F5344CB8AC3E}">
        <p14:creationId xmlns:p14="http://schemas.microsoft.com/office/powerpoint/2010/main" val="5525882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48F710-4592-F6BB-05B9-3C62A49090F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8E0986-6EE1-F702-B878-B6DD4E19B717}"/>
              </a:ext>
            </a:extLst>
          </p:cNvPr>
          <p:cNvSpPr>
            <a:spLocks noGrp="1"/>
          </p:cNvSpPr>
          <p:nvPr>
            <p:ph type="title"/>
          </p:nvPr>
        </p:nvSpPr>
        <p:spPr/>
        <p:txBody>
          <a:bodyPr/>
          <a:lstStyle/>
          <a:p>
            <a:r>
              <a:rPr lang="en-US" dirty="0"/>
              <a:t>20.2 Techniques to Balance a Node in an AVL Tree</a:t>
            </a:r>
          </a:p>
        </p:txBody>
      </p:sp>
      <p:pic>
        <p:nvPicPr>
          <p:cNvPr id="4" name="Picture 3">
            <a:extLst>
              <a:ext uri="{FF2B5EF4-FFF2-40B4-BE49-F238E27FC236}">
                <a16:creationId xmlns:a16="http://schemas.microsoft.com/office/drawing/2014/main" id="{9A65C795-A4A2-7ED2-D982-CA31046C54D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5" name="Content Placeholder 4">
            <a:extLst>
              <a:ext uri="{FF2B5EF4-FFF2-40B4-BE49-F238E27FC236}">
                <a16:creationId xmlns:a16="http://schemas.microsoft.com/office/drawing/2014/main" id="{E7C36067-D966-A33D-50FA-B180E358E0B9}"/>
              </a:ext>
            </a:extLst>
          </p:cNvPr>
          <p:cNvSpPr>
            <a:spLocks noGrp="1"/>
          </p:cNvSpPr>
          <p:nvPr>
            <p:ph idx="1"/>
          </p:nvPr>
        </p:nvSpPr>
        <p:spPr>
          <a:xfrm>
            <a:off x="838200" y="1825625"/>
            <a:ext cx="9779000" cy="1196805"/>
          </a:xfrm>
        </p:spPr>
        <p:txBody>
          <a:bodyPr>
            <a:normAutofit fontScale="70000" lnSpcReduction="20000"/>
          </a:bodyPr>
          <a:lstStyle/>
          <a:p>
            <a:r>
              <a:rPr lang="en-US" dirty="0"/>
              <a:t>left-left(left heavy)</a:t>
            </a:r>
          </a:p>
          <a:p>
            <a:r>
              <a:rPr lang="en-US" dirty="0"/>
              <a:t>To restore balance:</a:t>
            </a:r>
          </a:p>
          <a:p>
            <a:pPr lvl="1">
              <a:buFont typeface="Courier New" panose="02070309020205020404" pitchFamily="49" charset="0"/>
              <a:buChar char="o"/>
            </a:pPr>
            <a:r>
              <a:rPr lang="en-US" dirty="0"/>
              <a:t>Perform a right rotation on node A to make T3 the left subtree of node A.</a:t>
            </a:r>
          </a:p>
          <a:p>
            <a:pPr lvl="1">
              <a:buFont typeface="Courier New" panose="02070309020205020404" pitchFamily="49" charset="0"/>
              <a:buChar char="o"/>
            </a:pPr>
            <a:r>
              <a:rPr lang="en-US" dirty="0"/>
              <a:t>Reassign node A as the right child of node B.</a:t>
            </a:r>
          </a:p>
        </p:txBody>
      </p:sp>
      <p:pic>
        <p:nvPicPr>
          <p:cNvPr id="7" name="Picture 6">
            <a:extLst>
              <a:ext uri="{FF2B5EF4-FFF2-40B4-BE49-F238E27FC236}">
                <a16:creationId xmlns:a16="http://schemas.microsoft.com/office/drawing/2014/main" id="{90D603F7-A557-83DB-AE00-2B494C3BAD79}"/>
              </a:ext>
            </a:extLst>
          </p:cNvPr>
          <p:cNvPicPr>
            <a:picLocks noChangeAspect="1"/>
          </p:cNvPicPr>
          <p:nvPr/>
        </p:nvPicPr>
        <p:blipFill>
          <a:blip r:embed="rId3"/>
          <a:stretch>
            <a:fillRect/>
          </a:stretch>
        </p:blipFill>
        <p:spPr>
          <a:xfrm>
            <a:off x="1239877" y="3022430"/>
            <a:ext cx="3982006" cy="2753109"/>
          </a:xfrm>
          <a:prstGeom prst="rect">
            <a:avLst/>
          </a:prstGeom>
        </p:spPr>
      </p:pic>
      <p:pic>
        <p:nvPicPr>
          <p:cNvPr id="10" name="Picture 9">
            <a:extLst>
              <a:ext uri="{FF2B5EF4-FFF2-40B4-BE49-F238E27FC236}">
                <a16:creationId xmlns:a16="http://schemas.microsoft.com/office/drawing/2014/main" id="{0237CD43-E6AF-D589-6352-6264F349B874}"/>
              </a:ext>
            </a:extLst>
          </p:cNvPr>
          <p:cNvPicPr>
            <a:picLocks noChangeAspect="1"/>
          </p:cNvPicPr>
          <p:nvPr/>
        </p:nvPicPr>
        <p:blipFill>
          <a:blip r:embed="rId4"/>
          <a:stretch>
            <a:fillRect/>
          </a:stretch>
        </p:blipFill>
        <p:spPr>
          <a:xfrm>
            <a:off x="5727700" y="3022430"/>
            <a:ext cx="4048690" cy="2705478"/>
          </a:xfrm>
          <a:prstGeom prst="rect">
            <a:avLst/>
          </a:prstGeom>
        </p:spPr>
      </p:pic>
    </p:spTree>
    <p:extLst>
      <p:ext uri="{BB962C8B-B14F-4D97-AF65-F5344CB8AC3E}">
        <p14:creationId xmlns:p14="http://schemas.microsoft.com/office/powerpoint/2010/main" val="1835343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A90DA-4D14-EC24-0D6F-CBA34E8996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D255C7-C1EC-6E75-4C82-BF275073A835}"/>
              </a:ext>
            </a:extLst>
          </p:cNvPr>
          <p:cNvSpPr>
            <a:spLocks noGrp="1"/>
          </p:cNvSpPr>
          <p:nvPr>
            <p:ph type="title"/>
          </p:nvPr>
        </p:nvSpPr>
        <p:spPr/>
        <p:txBody>
          <a:bodyPr/>
          <a:lstStyle/>
          <a:p>
            <a:r>
              <a:rPr lang="en-US" dirty="0"/>
              <a:t>20.2 Techniques to Balance a Node in an AVL Tree</a:t>
            </a:r>
          </a:p>
        </p:txBody>
      </p:sp>
      <p:pic>
        <p:nvPicPr>
          <p:cNvPr id="4" name="Picture 3">
            <a:extLst>
              <a:ext uri="{FF2B5EF4-FFF2-40B4-BE49-F238E27FC236}">
                <a16:creationId xmlns:a16="http://schemas.microsoft.com/office/drawing/2014/main" id="{035815CA-32D7-C122-0F80-A1B6DBDEA9B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5" name="Content Placeholder 4">
            <a:extLst>
              <a:ext uri="{FF2B5EF4-FFF2-40B4-BE49-F238E27FC236}">
                <a16:creationId xmlns:a16="http://schemas.microsoft.com/office/drawing/2014/main" id="{3037A9F8-1BFC-1F7A-DFD7-9EF68CB62947}"/>
              </a:ext>
            </a:extLst>
          </p:cNvPr>
          <p:cNvSpPr>
            <a:spLocks noGrp="1"/>
          </p:cNvSpPr>
          <p:nvPr>
            <p:ph idx="1"/>
          </p:nvPr>
        </p:nvSpPr>
        <p:spPr>
          <a:xfrm>
            <a:off x="838200" y="1825625"/>
            <a:ext cx="4993640" cy="3945255"/>
          </a:xfrm>
          <a:ln>
            <a:solidFill>
              <a:schemeClr val="accent1"/>
            </a:solidFill>
          </a:ln>
        </p:spPr>
        <p:txBody>
          <a:bodyPr>
            <a:normAutofit/>
          </a:bodyPr>
          <a:lstStyle/>
          <a:p>
            <a:r>
              <a:rPr lang="en-US" dirty="0"/>
              <a:t>Left-right(left heavy) </a:t>
            </a:r>
          </a:p>
          <a:p>
            <a:r>
              <a:rPr lang="en-US" dirty="0"/>
              <a:t>To restore balance:</a:t>
            </a:r>
          </a:p>
          <a:p>
            <a:pPr lvl="1">
              <a:buFont typeface="Courier New" panose="02070309020205020404" pitchFamily="49" charset="0"/>
              <a:buChar char="o"/>
            </a:pPr>
            <a:r>
              <a:rPr lang="en-US" dirty="0"/>
              <a:t>Perform left rotate node B to make it the left child of node C.</a:t>
            </a:r>
          </a:p>
          <a:p>
            <a:pPr lvl="1">
              <a:buFont typeface="Courier New" panose="02070309020205020404" pitchFamily="49" charset="0"/>
              <a:buChar char="o"/>
            </a:pPr>
            <a:r>
              <a:rPr lang="en-US" dirty="0"/>
              <a:t>Make T2 the right subtree of node B.</a:t>
            </a:r>
          </a:p>
        </p:txBody>
      </p:sp>
      <p:pic>
        <p:nvPicPr>
          <p:cNvPr id="6" name="Picture 5">
            <a:extLst>
              <a:ext uri="{FF2B5EF4-FFF2-40B4-BE49-F238E27FC236}">
                <a16:creationId xmlns:a16="http://schemas.microsoft.com/office/drawing/2014/main" id="{4D3B5D20-2A7C-D81E-A938-5CAC8BA63BAF}"/>
              </a:ext>
            </a:extLst>
          </p:cNvPr>
          <p:cNvPicPr>
            <a:picLocks noChangeAspect="1"/>
          </p:cNvPicPr>
          <p:nvPr/>
        </p:nvPicPr>
        <p:blipFill>
          <a:blip r:embed="rId3"/>
          <a:stretch>
            <a:fillRect/>
          </a:stretch>
        </p:blipFill>
        <p:spPr>
          <a:xfrm>
            <a:off x="6482082" y="1558869"/>
            <a:ext cx="3701094" cy="4469542"/>
          </a:xfrm>
          <a:prstGeom prst="rect">
            <a:avLst/>
          </a:prstGeom>
        </p:spPr>
      </p:pic>
    </p:spTree>
    <p:extLst>
      <p:ext uri="{BB962C8B-B14F-4D97-AF65-F5344CB8AC3E}">
        <p14:creationId xmlns:p14="http://schemas.microsoft.com/office/powerpoint/2010/main" val="29488975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1574E9-7C86-4A63-E3BD-629844FFFF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C372EC-7107-3127-C64A-859B47BB6BFE}"/>
              </a:ext>
            </a:extLst>
          </p:cNvPr>
          <p:cNvSpPr>
            <a:spLocks noGrp="1"/>
          </p:cNvSpPr>
          <p:nvPr>
            <p:ph type="title"/>
          </p:nvPr>
        </p:nvSpPr>
        <p:spPr/>
        <p:txBody>
          <a:bodyPr/>
          <a:lstStyle/>
          <a:p>
            <a:r>
              <a:rPr lang="en-US" dirty="0"/>
              <a:t>20.2 Techniques to Balance a Node in an AVL Tree</a:t>
            </a:r>
          </a:p>
        </p:txBody>
      </p:sp>
      <p:pic>
        <p:nvPicPr>
          <p:cNvPr id="4" name="Picture 3">
            <a:extLst>
              <a:ext uri="{FF2B5EF4-FFF2-40B4-BE49-F238E27FC236}">
                <a16:creationId xmlns:a16="http://schemas.microsoft.com/office/drawing/2014/main" id="{A3748677-A912-8F6B-B6C6-48D1930C126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5" name="Content Placeholder 4">
            <a:extLst>
              <a:ext uri="{FF2B5EF4-FFF2-40B4-BE49-F238E27FC236}">
                <a16:creationId xmlns:a16="http://schemas.microsoft.com/office/drawing/2014/main" id="{3AEAF98B-A5B5-4FCE-4408-D1EBEF0CFFA0}"/>
              </a:ext>
            </a:extLst>
          </p:cNvPr>
          <p:cNvSpPr>
            <a:spLocks noGrp="1"/>
          </p:cNvSpPr>
          <p:nvPr>
            <p:ph idx="1"/>
          </p:nvPr>
        </p:nvSpPr>
        <p:spPr>
          <a:xfrm>
            <a:off x="838200" y="1825625"/>
            <a:ext cx="4993640" cy="3945255"/>
          </a:xfrm>
          <a:ln>
            <a:solidFill>
              <a:schemeClr val="accent1"/>
            </a:solidFill>
          </a:ln>
        </p:spPr>
        <p:txBody>
          <a:bodyPr>
            <a:normAutofit/>
          </a:bodyPr>
          <a:lstStyle/>
          <a:p>
            <a:r>
              <a:rPr lang="en-US" dirty="0"/>
              <a:t>Left-right(left heavy) </a:t>
            </a:r>
          </a:p>
          <a:p>
            <a:r>
              <a:rPr lang="en-US" dirty="0"/>
              <a:t>To restore balance:</a:t>
            </a:r>
          </a:p>
          <a:p>
            <a:pPr lvl="1">
              <a:buFont typeface="Courier New" panose="02070309020205020404" pitchFamily="49" charset="0"/>
              <a:buChar char="o"/>
            </a:pPr>
            <a:r>
              <a:rPr lang="en-US" dirty="0"/>
              <a:t>Perform left rotate node B to make it the left child of node C.</a:t>
            </a:r>
          </a:p>
          <a:p>
            <a:pPr lvl="1">
              <a:buFont typeface="Courier New" panose="02070309020205020404" pitchFamily="49" charset="0"/>
              <a:buChar char="o"/>
            </a:pPr>
            <a:r>
              <a:rPr lang="en-US" dirty="0"/>
              <a:t>Make T2 the right subtree of node B.</a:t>
            </a:r>
          </a:p>
        </p:txBody>
      </p:sp>
      <p:pic>
        <p:nvPicPr>
          <p:cNvPr id="7" name="Picture 6">
            <a:extLst>
              <a:ext uri="{FF2B5EF4-FFF2-40B4-BE49-F238E27FC236}">
                <a16:creationId xmlns:a16="http://schemas.microsoft.com/office/drawing/2014/main" id="{9898A190-6321-B405-C76B-15300D2386A3}"/>
              </a:ext>
            </a:extLst>
          </p:cNvPr>
          <p:cNvPicPr>
            <a:picLocks noChangeAspect="1"/>
          </p:cNvPicPr>
          <p:nvPr/>
        </p:nvPicPr>
        <p:blipFill>
          <a:blip r:embed="rId3"/>
          <a:stretch>
            <a:fillRect/>
          </a:stretch>
        </p:blipFill>
        <p:spPr>
          <a:xfrm>
            <a:off x="6471010" y="2057208"/>
            <a:ext cx="3943900" cy="2743583"/>
          </a:xfrm>
          <a:prstGeom prst="rect">
            <a:avLst/>
          </a:prstGeom>
        </p:spPr>
      </p:pic>
    </p:spTree>
    <p:extLst>
      <p:ext uri="{BB962C8B-B14F-4D97-AF65-F5344CB8AC3E}">
        <p14:creationId xmlns:p14="http://schemas.microsoft.com/office/powerpoint/2010/main" val="28250363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D88742-14BC-A00A-13D5-2A01056526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F5FEC8-35E1-250C-B9D6-F84315ABB7E1}"/>
              </a:ext>
            </a:extLst>
          </p:cNvPr>
          <p:cNvSpPr>
            <a:spLocks noGrp="1"/>
          </p:cNvSpPr>
          <p:nvPr>
            <p:ph type="title"/>
          </p:nvPr>
        </p:nvSpPr>
        <p:spPr/>
        <p:txBody>
          <a:bodyPr/>
          <a:lstStyle/>
          <a:p>
            <a:r>
              <a:rPr lang="en-US" dirty="0"/>
              <a:t>20.3 Iterative Implementation of Insertion in an AVL Tree</a:t>
            </a:r>
          </a:p>
        </p:txBody>
      </p:sp>
      <p:pic>
        <p:nvPicPr>
          <p:cNvPr id="4" name="Picture 3">
            <a:extLst>
              <a:ext uri="{FF2B5EF4-FFF2-40B4-BE49-F238E27FC236}">
                <a16:creationId xmlns:a16="http://schemas.microsoft.com/office/drawing/2014/main" id="{1A47743D-C63A-52A3-87E6-69BBACF0EE1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5" name="Content Placeholder 4">
            <a:extLst>
              <a:ext uri="{FF2B5EF4-FFF2-40B4-BE49-F238E27FC236}">
                <a16:creationId xmlns:a16="http://schemas.microsoft.com/office/drawing/2014/main" id="{55E301EF-A620-416A-6351-BC42542406A7}"/>
              </a:ext>
            </a:extLst>
          </p:cNvPr>
          <p:cNvSpPr>
            <a:spLocks noGrp="1"/>
          </p:cNvSpPr>
          <p:nvPr>
            <p:ph idx="1"/>
          </p:nvPr>
        </p:nvSpPr>
        <p:spPr>
          <a:xfrm>
            <a:off x="838200" y="1825625"/>
            <a:ext cx="5369560" cy="4006215"/>
          </a:xfrm>
        </p:spPr>
        <p:txBody>
          <a:bodyPr>
            <a:normAutofit/>
          </a:bodyPr>
          <a:lstStyle/>
          <a:p>
            <a:r>
              <a:rPr lang="en-US" dirty="0"/>
              <a:t>before inserting 59, the AVL tree is balanced. </a:t>
            </a:r>
          </a:p>
          <a:p>
            <a:r>
              <a:rPr lang="en-US" dirty="0"/>
              <a:t>After inserting 59, node 65 is not balanced </a:t>
            </a:r>
          </a:p>
          <a:p>
            <a:r>
              <a:rPr lang="en-US" dirty="0"/>
              <a:t>Thus, all nodes along the search path need to be rebalanced, starting at the parent node of the newly inserted node and moving up to the root node.</a:t>
            </a:r>
          </a:p>
        </p:txBody>
      </p:sp>
      <p:pic>
        <p:nvPicPr>
          <p:cNvPr id="6" name="Picture 5">
            <a:extLst>
              <a:ext uri="{FF2B5EF4-FFF2-40B4-BE49-F238E27FC236}">
                <a16:creationId xmlns:a16="http://schemas.microsoft.com/office/drawing/2014/main" id="{C60A7661-1433-75B4-8A87-393468E31CCC}"/>
              </a:ext>
            </a:extLst>
          </p:cNvPr>
          <p:cNvPicPr>
            <a:picLocks noChangeAspect="1"/>
          </p:cNvPicPr>
          <p:nvPr/>
        </p:nvPicPr>
        <p:blipFill>
          <a:blip r:embed="rId3"/>
          <a:stretch>
            <a:fillRect/>
          </a:stretch>
        </p:blipFill>
        <p:spPr>
          <a:xfrm>
            <a:off x="6636147" y="1825625"/>
            <a:ext cx="4146968" cy="2919095"/>
          </a:xfrm>
          <a:prstGeom prst="rect">
            <a:avLst/>
          </a:prstGeom>
        </p:spPr>
      </p:pic>
    </p:spTree>
    <p:extLst>
      <p:ext uri="{BB962C8B-B14F-4D97-AF65-F5344CB8AC3E}">
        <p14:creationId xmlns:p14="http://schemas.microsoft.com/office/powerpoint/2010/main" val="33158438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2BE83D4-D99B-A6AF-7B71-14362E4CFBF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023" y="0"/>
            <a:ext cx="12177953" cy="6858000"/>
          </a:xfrm>
          <a:prstGeom prst="rect">
            <a:avLst/>
          </a:prstGeom>
        </p:spPr>
      </p:pic>
    </p:spTree>
    <p:extLst>
      <p:ext uri="{BB962C8B-B14F-4D97-AF65-F5344CB8AC3E}">
        <p14:creationId xmlns:p14="http://schemas.microsoft.com/office/powerpoint/2010/main" val="3254975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9E067-4A6B-BDFC-412A-025B222DD4D3}"/>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B2F3325-9691-3648-D891-82529A1C29F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023" y="0"/>
            <a:ext cx="12177953" cy="6857999"/>
          </a:xfrm>
          <a:prstGeom prst="rect">
            <a:avLst/>
          </a:prstGeom>
        </p:spPr>
      </p:pic>
    </p:spTree>
    <p:extLst>
      <p:ext uri="{BB962C8B-B14F-4D97-AF65-F5344CB8AC3E}">
        <p14:creationId xmlns:p14="http://schemas.microsoft.com/office/powerpoint/2010/main" val="38603105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2F807-15FB-EE1F-A69D-D85E114D8B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B7FBF3-DB29-7E65-9A39-95FC729D597D}"/>
              </a:ext>
            </a:extLst>
          </p:cNvPr>
          <p:cNvSpPr>
            <a:spLocks noGrp="1"/>
          </p:cNvSpPr>
          <p:nvPr>
            <p:ph type="title"/>
          </p:nvPr>
        </p:nvSpPr>
        <p:spPr/>
        <p:txBody>
          <a:bodyPr/>
          <a:lstStyle/>
          <a:p>
            <a:r>
              <a:rPr lang="en-US" dirty="0"/>
              <a:t>20.4 Iterative Implementation of Deletion in an AVL Tree</a:t>
            </a:r>
          </a:p>
        </p:txBody>
      </p:sp>
      <p:pic>
        <p:nvPicPr>
          <p:cNvPr id="4" name="Picture 3">
            <a:extLst>
              <a:ext uri="{FF2B5EF4-FFF2-40B4-BE49-F238E27FC236}">
                <a16:creationId xmlns:a16="http://schemas.microsoft.com/office/drawing/2014/main" id="{BF6C85ED-6621-E6D9-4251-64D658195A9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5" name="Content Placeholder 4">
            <a:extLst>
              <a:ext uri="{FF2B5EF4-FFF2-40B4-BE49-F238E27FC236}">
                <a16:creationId xmlns:a16="http://schemas.microsoft.com/office/drawing/2014/main" id="{2926D4B7-5189-E85D-C900-0C832B4E1C7B}"/>
              </a:ext>
            </a:extLst>
          </p:cNvPr>
          <p:cNvSpPr>
            <a:spLocks noGrp="1"/>
          </p:cNvSpPr>
          <p:nvPr>
            <p:ph idx="1"/>
          </p:nvPr>
        </p:nvSpPr>
        <p:spPr>
          <a:xfrm>
            <a:off x="838200" y="1825625"/>
            <a:ext cx="4652529" cy="3874135"/>
          </a:xfrm>
          <a:ln>
            <a:solidFill>
              <a:schemeClr val="accent1"/>
            </a:solidFill>
          </a:ln>
        </p:spPr>
        <p:txBody>
          <a:bodyPr>
            <a:normAutofit fontScale="92500"/>
          </a:bodyPr>
          <a:lstStyle/>
          <a:p>
            <a:r>
              <a:rPr lang="en-US" dirty="0"/>
              <a:t>After deleting a node, update the heights of all nodes along the path from the root node to the parent node. </a:t>
            </a:r>
          </a:p>
          <a:p>
            <a:r>
              <a:rPr lang="en-US" dirty="0"/>
              <a:t>rebalance each node along this path. Balancing is performed bottom-up, starting from the parent node and moving up to the root node.</a:t>
            </a:r>
          </a:p>
        </p:txBody>
      </p:sp>
      <p:pic>
        <p:nvPicPr>
          <p:cNvPr id="7" name="Picture 6">
            <a:extLst>
              <a:ext uri="{FF2B5EF4-FFF2-40B4-BE49-F238E27FC236}">
                <a16:creationId xmlns:a16="http://schemas.microsoft.com/office/drawing/2014/main" id="{C5A8B2EF-86AB-6B9C-EB05-817A40B39E53}"/>
              </a:ext>
            </a:extLst>
          </p:cNvPr>
          <p:cNvPicPr>
            <a:picLocks noChangeAspect="1"/>
          </p:cNvPicPr>
          <p:nvPr/>
        </p:nvPicPr>
        <p:blipFill>
          <a:blip r:embed="rId3"/>
          <a:stretch>
            <a:fillRect/>
          </a:stretch>
        </p:blipFill>
        <p:spPr>
          <a:xfrm>
            <a:off x="5775209" y="2019339"/>
            <a:ext cx="5381222" cy="3173095"/>
          </a:xfrm>
          <a:prstGeom prst="rect">
            <a:avLst/>
          </a:prstGeom>
        </p:spPr>
      </p:pic>
    </p:spTree>
    <p:extLst>
      <p:ext uri="{BB962C8B-B14F-4D97-AF65-F5344CB8AC3E}">
        <p14:creationId xmlns:p14="http://schemas.microsoft.com/office/powerpoint/2010/main" val="27182043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116450-805B-D055-DE07-4DF3D7BB8C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6304BA-776E-27CF-EBE3-57F91D192222}"/>
              </a:ext>
            </a:extLst>
          </p:cNvPr>
          <p:cNvSpPr>
            <a:spLocks noGrp="1"/>
          </p:cNvSpPr>
          <p:nvPr>
            <p:ph type="title"/>
          </p:nvPr>
        </p:nvSpPr>
        <p:spPr/>
        <p:txBody>
          <a:bodyPr/>
          <a:lstStyle/>
          <a:p>
            <a:r>
              <a:rPr lang="en-US" dirty="0"/>
              <a:t>20.5 Recursive Implementation of Insertion and Deletion in an AVL Tree</a:t>
            </a:r>
          </a:p>
        </p:txBody>
      </p:sp>
      <p:pic>
        <p:nvPicPr>
          <p:cNvPr id="4" name="Picture 3">
            <a:extLst>
              <a:ext uri="{FF2B5EF4-FFF2-40B4-BE49-F238E27FC236}">
                <a16:creationId xmlns:a16="http://schemas.microsoft.com/office/drawing/2014/main" id="{578DDEBC-6A49-FC3D-701D-888FF4388DC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5" name="Content Placeholder 4">
            <a:extLst>
              <a:ext uri="{FF2B5EF4-FFF2-40B4-BE49-F238E27FC236}">
                <a16:creationId xmlns:a16="http://schemas.microsoft.com/office/drawing/2014/main" id="{393D9AD4-1185-0C8A-7F1A-97BBD6C2B965}"/>
              </a:ext>
            </a:extLst>
          </p:cNvPr>
          <p:cNvSpPr>
            <a:spLocks noGrp="1"/>
          </p:cNvSpPr>
          <p:nvPr>
            <p:ph idx="1"/>
          </p:nvPr>
        </p:nvSpPr>
        <p:spPr>
          <a:xfrm>
            <a:off x="838200" y="1825625"/>
            <a:ext cx="10515600" cy="4036695"/>
          </a:xfrm>
          <a:ln>
            <a:noFill/>
          </a:ln>
        </p:spPr>
        <p:txBody>
          <a:bodyPr>
            <a:normAutofit lnSpcReduction="10000"/>
          </a:bodyPr>
          <a:lstStyle/>
          <a:p>
            <a:r>
              <a:rPr lang="en-US" dirty="0"/>
              <a:t>Recursive </a:t>
            </a:r>
            <a:r>
              <a:rPr lang="en-US" dirty="0" err="1"/>
              <a:t>InsertNode</a:t>
            </a:r>
            <a:r>
              <a:rPr lang="en-US" dirty="0"/>
              <a:t>() method takes two parameters: a node and an item. The method recursively calls itself with either the left or right child of the current node until it reaches a null node or finds that the item is already present in the tree, at which point the recursion terminates.</a:t>
            </a:r>
          </a:p>
          <a:p>
            <a:r>
              <a:rPr lang="en-US" dirty="0"/>
              <a:t>To insert an item into an AVL tree, the Insert2() method calls the </a:t>
            </a:r>
            <a:r>
              <a:rPr lang="en-US" dirty="0" err="1"/>
              <a:t>InsertNode</a:t>
            </a:r>
            <a:r>
              <a:rPr lang="en-US" dirty="0"/>
              <a:t>() method, passing the root node as the starting node. After the node is inserted, the heights of all nodes along the search path are updated in a backward manner. Additionally, all nodes along the search path are balanced as part of this process.</a:t>
            </a:r>
          </a:p>
        </p:txBody>
      </p:sp>
    </p:spTree>
    <p:extLst>
      <p:ext uri="{BB962C8B-B14F-4D97-AF65-F5344CB8AC3E}">
        <p14:creationId xmlns:p14="http://schemas.microsoft.com/office/powerpoint/2010/main" val="638990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F45D94A-2E11-1A07-F482-34C78E7E9672}"/>
            </a:ext>
          </a:extLst>
        </p:cNvPr>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639BEE-D294-2EA5-D0F5-60C09B090F50}"/>
              </a:ext>
            </a:extLst>
          </p:cNvPr>
          <p:cNvSpPr>
            <a:spLocks noGrp="1"/>
          </p:cNvSpPr>
          <p:nvPr>
            <p:ph type="ctrTitle"/>
          </p:nvPr>
        </p:nvSpPr>
        <p:spPr>
          <a:xfrm>
            <a:off x="804672" y="5116529"/>
            <a:ext cx="10592174" cy="1000655"/>
          </a:xfrm>
        </p:spPr>
        <p:txBody>
          <a:bodyPr anchor="t">
            <a:normAutofit fontScale="90000"/>
          </a:bodyPr>
          <a:lstStyle/>
          <a:p>
            <a:pPr algn="l"/>
            <a:r>
              <a:rPr lang="en-US" sz="3100" dirty="0">
                <a:solidFill>
                  <a:schemeClr val="tx2"/>
                </a:solidFill>
              </a:rPr>
              <a:t>Java OOP and Data Structures with Introduction to Secure Coding</a:t>
            </a:r>
            <a:br>
              <a:rPr lang="en-US" sz="3100" dirty="0">
                <a:solidFill>
                  <a:schemeClr val="tx2"/>
                </a:solidFill>
              </a:rPr>
            </a:br>
            <a:r>
              <a:rPr lang="en-US" sz="3100" dirty="0">
                <a:solidFill>
                  <a:schemeClr val="tx2"/>
                </a:solidFill>
              </a:rPr>
              <a:t>Dr. Ziping Liu</a:t>
            </a:r>
            <a:br>
              <a:rPr lang="en-US" sz="1600" dirty="0">
                <a:solidFill>
                  <a:schemeClr val="tx2"/>
                </a:solidFill>
              </a:rPr>
            </a:br>
            <a:br>
              <a:rPr lang="en-US" sz="1600" dirty="0">
                <a:solidFill>
                  <a:schemeClr val="tx2"/>
                </a:solidFill>
              </a:rPr>
            </a:br>
            <a:endParaRPr lang="en-US" sz="1600" dirty="0">
              <a:solidFill>
                <a:schemeClr val="tx2"/>
              </a:solidFill>
            </a:endParaRPr>
          </a:p>
        </p:txBody>
      </p:sp>
      <p:pic>
        <p:nvPicPr>
          <p:cNvPr id="5" name="Picture 4">
            <a:extLst>
              <a:ext uri="{FF2B5EF4-FFF2-40B4-BE49-F238E27FC236}">
                <a16:creationId xmlns:a16="http://schemas.microsoft.com/office/drawing/2014/main" id="{68016C7C-AFDA-B667-C485-59B533AEF141}"/>
              </a:ext>
            </a:extLst>
          </p:cNvPr>
          <p:cNvPicPr>
            <a:picLocks noChangeAspect="1"/>
          </p:cNvPicPr>
          <p:nvPr/>
        </p:nvPicPr>
        <p:blipFill>
          <a:blip r:embed="rId2">
            <a:extLst>
              <a:ext uri="{28A0092B-C50C-407E-A947-70E740481C1C}">
                <a14:useLocalDpi xmlns:a14="http://schemas.microsoft.com/office/drawing/2010/main" val="0"/>
              </a:ext>
            </a:extLst>
          </a:blip>
          <a:srcRect t="5788" b="5788"/>
          <a:stretch/>
        </p:blipFill>
        <p:spPr>
          <a:xfrm>
            <a:off x="-1" y="10"/>
            <a:ext cx="12192001" cy="4201449"/>
          </a:xfrm>
          <a:prstGeom prst="rect">
            <a:avLst/>
          </a:prstGeom>
        </p:spPr>
      </p:pic>
      <p:grpSp>
        <p:nvGrpSpPr>
          <p:cNvPr id="35" name="Group 34">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24" name="Freeform: Shape 23">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3" name="Subtitle 2">
            <a:extLst>
              <a:ext uri="{FF2B5EF4-FFF2-40B4-BE49-F238E27FC236}">
                <a16:creationId xmlns:a16="http://schemas.microsoft.com/office/drawing/2014/main" id="{550E9AA5-3AB6-7CA8-2E88-05185371D2C6}"/>
              </a:ext>
            </a:extLst>
          </p:cNvPr>
          <p:cNvSpPr>
            <a:spLocks noGrp="1"/>
          </p:cNvSpPr>
          <p:nvPr>
            <p:ph type="subTitle" idx="1"/>
          </p:nvPr>
        </p:nvSpPr>
        <p:spPr>
          <a:xfrm>
            <a:off x="804672" y="4580785"/>
            <a:ext cx="9416898" cy="484374"/>
          </a:xfrm>
        </p:spPr>
        <p:txBody>
          <a:bodyPr anchor="b">
            <a:normAutofit/>
          </a:bodyPr>
          <a:lstStyle/>
          <a:p>
            <a:pPr algn="l"/>
            <a:r>
              <a:rPr lang="en-US" sz="2000" dirty="0">
                <a:solidFill>
                  <a:schemeClr val="tx2"/>
                </a:solidFill>
              </a:rPr>
              <a:t>Chapter 20 AVL Trees</a:t>
            </a:r>
          </a:p>
        </p:txBody>
      </p:sp>
    </p:spTree>
    <p:extLst>
      <p:ext uri="{BB962C8B-B14F-4D97-AF65-F5344CB8AC3E}">
        <p14:creationId xmlns:p14="http://schemas.microsoft.com/office/powerpoint/2010/main" val="3976037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14418C-F844-0E63-0AF8-AE1F610124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36F559-A323-EB03-8501-808AF024CADF}"/>
              </a:ext>
            </a:extLst>
          </p:cNvPr>
          <p:cNvSpPr>
            <a:spLocks noGrp="1"/>
          </p:cNvSpPr>
          <p:nvPr>
            <p:ph type="title"/>
          </p:nvPr>
        </p:nvSpPr>
        <p:spPr/>
        <p:txBody>
          <a:bodyPr/>
          <a:lstStyle/>
          <a:p>
            <a:r>
              <a:rPr lang="en-US" dirty="0"/>
              <a:t>20.5 Recursive Implementation of Insertion and Deletion in an AVL Tree</a:t>
            </a:r>
          </a:p>
        </p:txBody>
      </p:sp>
      <p:pic>
        <p:nvPicPr>
          <p:cNvPr id="4" name="Picture 3">
            <a:extLst>
              <a:ext uri="{FF2B5EF4-FFF2-40B4-BE49-F238E27FC236}">
                <a16:creationId xmlns:a16="http://schemas.microsoft.com/office/drawing/2014/main" id="{BAF45CEF-6B17-FCDD-EA26-E6351D798F4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5" name="Content Placeholder 4">
            <a:extLst>
              <a:ext uri="{FF2B5EF4-FFF2-40B4-BE49-F238E27FC236}">
                <a16:creationId xmlns:a16="http://schemas.microsoft.com/office/drawing/2014/main" id="{7A0A989A-8F16-8F2E-CB17-2EA82EBA1BD3}"/>
              </a:ext>
            </a:extLst>
          </p:cNvPr>
          <p:cNvSpPr>
            <a:spLocks noGrp="1"/>
          </p:cNvSpPr>
          <p:nvPr>
            <p:ph idx="1"/>
          </p:nvPr>
        </p:nvSpPr>
        <p:spPr>
          <a:xfrm>
            <a:off x="838200" y="1825625"/>
            <a:ext cx="10515600" cy="4036695"/>
          </a:xfrm>
          <a:ln>
            <a:noFill/>
          </a:ln>
        </p:spPr>
        <p:txBody>
          <a:bodyPr>
            <a:normAutofit fontScale="85000" lnSpcReduction="20000"/>
          </a:bodyPr>
          <a:lstStyle/>
          <a:p>
            <a:r>
              <a:rPr lang="en-US" dirty="0"/>
              <a:t>The recursive </a:t>
            </a:r>
            <a:r>
              <a:rPr lang="en-US" dirty="0" err="1"/>
              <a:t>deleteNode</a:t>
            </a:r>
            <a:r>
              <a:rPr lang="en-US" dirty="0"/>
              <a:t>() method takes two parameters: a node and an item. The method recursively calls itself with either the left or right child of the current node, provided the left or right child is not null or the item has not been found. If one of the child nodes is null, the method returns the other non-null child node.</a:t>
            </a:r>
          </a:p>
          <a:p>
            <a:r>
              <a:rPr lang="en-US" dirty="0"/>
              <a:t>If both child nodes are not null, the </a:t>
            </a:r>
            <a:r>
              <a:rPr lang="en-US" dirty="0" err="1"/>
              <a:t>nextInOrder</a:t>
            </a:r>
            <a:r>
              <a:rPr lang="en-US" dirty="0"/>
              <a:t>() method is called to find the next in-order node. Then, the recursive </a:t>
            </a:r>
            <a:r>
              <a:rPr lang="en-US" dirty="0" err="1"/>
              <a:t>deleteNextInOrder</a:t>
            </a:r>
            <a:r>
              <a:rPr lang="en-US" dirty="0"/>
              <a:t>() method is called to delete the next in-order node, balance the respective subtree, and reconnect the parent node with the updated subtree.</a:t>
            </a:r>
          </a:p>
          <a:p>
            <a:r>
              <a:rPr lang="en-US" dirty="0"/>
              <a:t>To delete an item from an AVL tree, the Delete2() method calls the </a:t>
            </a:r>
            <a:r>
              <a:rPr lang="en-US" dirty="0" err="1"/>
              <a:t>deleteNode</a:t>
            </a:r>
            <a:r>
              <a:rPr lang="en-US" dirty="0"/>
              <a:t>() method, passing the root node as the starting node. After the node is deleted, the heights of all nodes along the search path are updated in reverse order. Furthermore, all nodes along the search path are rebalanced as part of this process.</a:t>
            </a:r>
          </a:p>
        </p:txBody>
      </p:sp>
    </p:spTree>
    <p:extLst>
      <p:ext uri="{BB962C8B-B14F-4D97-AF65-F5344CB8AC3E}">
        <p14:creationId xmlns:p14="http://schemas.microsoft.com/office/powerpoint/2010/main" val="11911302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77A0C1-96CB-9685-FFAC-A1E6408F9A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BA8034-70B2-F94D-6449-D514E123E11F}"/>
              </a:ext>
            </a:extLst>
          </p:cNvPr>
          <p:cNvSpPr>
            <a:spLocks noGrp="1"/>
          </p:cNvSpPr>
          <p:nvPr>
            <p:ph type="title"/>
          </p:nvPr>
        </p:nvSpPr>
        <p:spPr/>
        <p:txBody>
          <a:bodyPr/>
          <a:lstStyle/>
          <a:p>
            <a:r>
              <a:rPr lang="en-US" dirty="0"/>
              <a:t>Which National Park is it?</a:t>
            </a:r>
          </a:p>
        </p:txBody>
      </p:sp>
      <p:pic>
        <p:nvPicPr>
          <p:cNvPr id="4" name="Picture 3">
            <a:extLst>
              <a:ext uri="{FF2B5EF4-FFF2-40B4-BE49-F238E27FC236}">
                <a16:creationId xmlns:a16="http://schemas.microsoft.com/office/drawing/2014/main" id="{1AC348B7-E159-19EC-3385-C122B8DE62C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sp>
        <p:nvSpPr>
          <p:cNvPr id="7" name="Content Placeholder 6">
            <a:extLst>
              <a:ext uri="{FF2B5EF4-FFF2-40B4-BE49-F238E27FC236}">
                <a16:creationId xmlns:a16="http://schemas.microsoft.com/office/drawing/2014/main" id="{E4735773-D704-E7DC-EA8D-977BD5E9293B}"/>
              </a:ext>
            </a:extLst>
          </p:cNvPr>
          <p:cNvSpPr>
            <a:spLocks noGrp="1"/>
          </p:cNvSpPr>
          <p:nvPr>
            <p:ph idx="1"/>
          </p:nvPr>
        </p:nvSpPr>
        <p:spPr>
          <a:xfrm>
            <a:off x="871927" y="1599565"/>
            <a:ext cx="10515600" cy="4351338"/>
          </a:xfrm>
        </p:spPr>
        <p:txBody>
          <a:bodyPr/>
          <a:lstStyle/>
          <a:p>
            <a:r>
              <a:rPr lang="en-US" dirty="0"/>
              <a:t>Answer: Great Sand Dunes National Park and Preserve</a:t>
            </a:r>
          </a:p>
        </p:txBody>
      </p:sp>
    </p:spTree>
    <p:extLst>
      <p:ext uri="{BB962C8B-B14F-4D97-AF65-F5344CB8AC3E}">
        <p14:creationId xmlns:p14="http://schemas.microsoft.com/office/powerpoint/2010/main" val="3654548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FC191F-D105-8A4A-578D-5B3F197F35A9}"/>
            </a:ext>
          </a:extLst>
        </p:cNvPr>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33A6B14A-92E1-15D5-0859-4CF0D14C7B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DC526B-38F2-0A10-9DE0-F5C4856C400F}"/>
              </a:ext>
            </a:extLst>
          </p:cNvPr>
          <p:cNvSpPr>
            <a:spLocks noGrp="1"/>
          </p:cNvSpPr>
          <p:nvPr>
            <p:ph type="ctrTitle"/>
          </p:nvPr>
        </p:nvSpPr>
        <p:spPr>
          <a:xfrm>
            <a:off x="804672" y="5116529"/>
            <a:ext cx="10592174" cy="1000655"/>
          </a:xfrm>
        </p:spPr>
        <p:txBody>
          <a:bodyPr anchor="t">
            <a:normAutofit fontScale="90000"/>
          </a:bodyPr>
          <a:lstStyle/>
          <a:p>
            <a:pPr algn="l"/>
            <a:r>
              <a:rPr lang="en-US" sz="3100" dirty="0">
                <a:solidFill>
                  <a:schemeClr val="tx2"/>
                </a:solidFill>
              </a:rPr>
              <a:t>https://he.kendallhunt.com/product/java-oop-and-data-structures-introduction-secure-coding</a:t>
            </a:r>
            <a:br>
              <a:rPr lang="en-US" sz="1600" dirty="0">
                <a:solidFill>
                  <a:schemeClr val="tx2"/>
                </a:solidFill>
              </a:rPr>
            </a:br>
            <a:br>
              <a:rPr lang="en-US" sz="1600" dirty="0">
                <a:solidFill>
                  <a:schemeClr val="tx2"/>
                </a:solidFill>
              </a:rPr>
            </a:br>
            <a:endParaRPr lang="en-US" sz="1600" dirty="0">
              <a:solidFill>
                <a:schemeClr val="tx2"/>
              </a:solidFill>
            </a:endParaRPr>
          </a:p>
        </p:txBody>
      </p:sp>
      <p:pic>
        <p:nvPicPr>
          <p:cNvPr id="5" name="Picture 4">
            <a:extLst>
              <a:ext uri="{FF2B5EF4-FFF2-40B4-BE49-F238E27FC236}">
                <a16:creationId xmlns:a16="http://schemas.microsoft.com/office/drawing/2014/main" id="{6CE13444-0372-8378-2CD4-5DA819DC30D2}"/>
              </a:ext>
            </a:extLst>
          </p:cNvPr>
          <p:cNvPicPr>
            <a:picLocks noChangeAspect="1"/>
          </p:cNvPicPr>
          <p:nvPr/>
        </p:nvPicPr>
        <p:blipFill>
          <a:blip r:embed="rId2">
            <a:extLst>
              <a:ext uri="{28A0092B-C50C-407E-A947-70E740481C1C}">
                <a14:useLocalDpi xmlns:a14="http://schemas.microsoft.com/office/drawing/2010/main" val="0"/>
              </a:ext>
            </a:extLst>
          </a:blip>
          <a:srcRect t="5788" b="5788"/>
          <a:stretch/>
        </p:blipFill>
        <p:spPr>
          <a:xfrm>
            <a:off x="-1" y="10"/>
            <a:ext cx="12192001" cy="4201449"/>
          </a:xfrm>
          <a:prstGeom prst="rect">
            <a:avLst/>
          </a:prstGeom>
        </p:spPr>
      </p:pic>
      <p:grpSp>
        <p:nvGrpSpPr>
          <p:cNvPr id="35" name="Group 34">
            <a:extLst>
              <a:ext uri="{FF2B5EF4-FFF2-40B4-BE49-F238E27FC236}">
                <a16:creationId xmlns:a16="http://schemas.microsoft.com/office/drawing/2014/main" id="{5715C489-B5E2-5428-43B1-349FE95747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24" name="Freeform: Shape 23">
              <a:extLst>
                <a:ext uri="{FF2B5EF4-FFF2-40B4-BE49-F238E27FC236}">
                  <a16:creationId xmlns:a16="http://schemas.microsoft.com/office/drawing/2014/main" id="{97059834-0800-EFC9-8D5D-F7CA9BF31C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F9AB83BF-2BE4-4621-3FBA-37CD860D2E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CDA2168C-5D43-2BCD-63EF-A324DC2C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44B878EF-70FC-3351-24CA-EAB8E5C82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3" name="Subtitle 2">
            <a:extLst>
              <a:ext uri="{FF2B5EF4-FFF2-40B4-BE49-F238E27FC236}">
                <a16:creationId xmlns:a16="http://schemas.microsoft.com/office/drawing/2014/main" id="{13052117-AA4F-821C-428C-6BA9B0EB9AA1}"/>
              </a:ext>
            </a:extLst>
          </p:cNvPr>
          <p:cNvSpPr>
            <a:spLocks noGrp="1"/>
          </p:cNvSpPr>
          <p:nvPr>
            <p:ph type="subTitle" idx="1"/>
          </p:nvPr>
        </p:nvSpPr>
        <p:spPr>
          <a:xfrm>
            <a:off x="804672" y="4580785"/>
            <a:ext cx="9416898" cy="484374"/>
          </a:xfrm>
        </p:spPr>
        <p:txBody>
          <a:bodyPr anchor="b">
            <a:normAutofit/>
          </a:bodyPr>
          <a:lstStyle/>
          <a:p>
            <a:pPr algn="l"/>
            <a:r>
              <a:rPr lang="en-US" sz="2000" dirty="0">
                <a:solidFill>
                  <a:schemeClr val="tx2"/>
                </a:solidFill>
              </a:rPr>
              <a:t>Chapter 20 AVL Trees</a:t>
            </a:r>
          </a:p>
        </p:txBody>
      </p:sp>
    </p:spTree>
    <p:extLst>
      <p:ext uri="{BB962C8B-B14F-4D97-AF65-F5344CB8AC3E}">
        <p14:creationId xmlns:p14="http://schemas.microsoft.com/office/powerpoint/2010/main" val="158957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9BF0A-0571-3AE4-329B-7FDD247C4A47}"/>
              </a:ext>
            </a:extLst>
          </p:cNvPr>
          <p:cNvSpPr>
            <a:spLocks noGrp="1"/>
          </p:cNvSpPr>
          <p:nvPr>
            <p:ph type="title"/>
          </p:nvPr>
        </p:nvSpPr>
        <p:spPr/>
        <p:txBody>
          <a:bodyPr/>
          <a:lstStyle/>
          <a:p>
            <a:r>
              <a:rPr lang="en-US" dirty="0"/>
              <a:t>Chapter Outlines</a:t>
            </a:r>
          </a:p>
        </p:txBody>
      </p:sp>
      <p:pic>
        <p:nvPicPr>
          <p:cNvPr id="5" name="Picture 4">
            <a:extLst>
              <a:ext uri="{FF2B5EF4-FFF2-40B4-BE49-F238E27FC236}">
                <a16:creationId xmlns:a16="http://schemas.microsoft.com/office/drawing/2014/main" id="{F6984F35-20A0-78B6-C0D7-3446E8B5E50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74357" y="5891173"/>
            <a:ext cx="10579443" cy="571580"/>
          </a:xfrm>
          <a:prstGeom prst="rect">
            <a:avLst/>
          </a:prstGeom>
        </p:spPr>
      </p:pic>
      <p:graphicFrame>
        <p:nvGraphicFramePr>
          <p:cNvPr id="9" name="Content Placeholder 8">
            <a:extLst>
              <a:ext uri="{FF2B5EF4-FFF2-40B4-BE49-F238E27FC236}">
                <a16:creationId xmlns:a16="http://schemas.microsoft.com/office/drawing/2014/main" id="{CA9A291D-AFBA-B921-9197-A2EF55DD2996}"/>
              </a:ext>
            </a:extLst>
          </p:cNvPr>
          <p:cNvGraphicFramePr>
            <a:graphicFrameLocks noGrp="1"/>
          </p:cNvGraphicFramePr>
          <p:nvPr>
            <p:ph idx="1"/>
            <p:extLst>
              <p:ext uri="{D42A27DB-BD31-4B8C-83A1-F6EECF244321}">
                <p14:modId xmlns:p14="http://schemas.microsoft.com/office/powerpoint/2010/main" val="1195454027"/>
              </p:ext>
            </p:extLst>
          </p:nvPr>
        </p:nvGraphicFramePr>
        <p:xfrm>
          <a:off x="838200" y="1825625"/>
          <a:ext cx="10515600" cy="36095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extBox 11">
            <a:extLst>
              <a:ext uri="{FF2B5EF4-FFF2-40B4-BE49-F238E27FC236}">
                <a16:creationId xmlns:a16="http://schemas.microsoft.com/office/drawing/2014/main" id="{8558A932-A150-AAEB-AF28-D9156CC23D7C}"/>
              </a:ext>
            </a:extLst>
          </p:cNvPr>
          <p:cNvSpPr txBox="1"/>
          <p:nvPr/>
        </p:nvSpPr>
        <p:spPr>
          <a:xfrm>
            <a:off x="838200" y="1622855"/>
            <a:ext cx="10426908" cy="3046988"/>
          </a:xfrm>
          <a:prstGeom prst="rect">
            <a:avLst/>
          </a:prstGeom>
          <a:noFill/>
        </p:spPr>
        <p:txBody>
          <a:bodyPr wrap="square" rtlCol="0">
            <a:spAutoFit/>
          </a:bodyPr>
          <a:lstStyle/>
          <a:p>
            <a:pPr marL="285750" lvl="0" indent="-285750">
              <a:buFont typeface="Aptos" panose="020B0004020202020204" pitchFamily="34" charset="0"/>
              <a:buChar char="–"/>
            </a:pPr>
            <a:r>
              <a:rPr lang="en-US" sz="2400" dirty="0"/>
              <a:t>What is an AVL tree</a:t>
            </a:r>
          </a:p>
          <a:p>
            <a:pPr marL="285750" lvl="0" indent="-285750">
              <a:buFont typeface="Aptos" panose="020B0004020202020204" pitchFamily="34" charset="0"/>
              <a:buChar char="–"/>
            </a:pPr>
            <a:r>
              <a:rPr lang="en-US" sz="2400" dirty="0"/>
              <a:t>Techniques to balance a binary search tree</a:t>
            </a:r>
          </a:p>
          <a:p>
            <a:pPr marL="285750" lvl="0" indent="-285750">
              <a:buFont typeface="Aptos" panose="020B0004020202020204" pitchFamily="34" charset="0"/>
              <a:buChar char="–"/>
            </a:pPr>
            <a:r>
              <a:rPr lang="en-US" sz="2400" dirty="0"/>
              <a:t>Iterative implementation in insertion in an AVL tree</a:t>
            </a:r>
          </a:p>
          <a:p>
            <a:pPr marL="285750" lvl="0" indent="-285750">
              <a:buFont typeface="Aptos" panose="020B0004020202020204" pitchFamily="34" charset="0"/>
              <a:buChar char="–"/>
            </a:pPr>
            <a:r>
              <a:rPr lang="en-US" sz="2400" dirty="0"/>
              <a:t>Recursive implementation in insertion in an AVL tree</a:t>
            </a:r>
          </a:p>
          <a:p>
            <a:pPr marL="285750" lvl="0" indent="-285750">
              <a:buFont typeface="Aptos" panose="020B0004020202020204" pitchFamily="34" charset="0"/>
              <a:buChar char="–"/>
            </a:pPr>
            <a:r>
              <a:rPr lang="en-US" sz="2400" dirty="0"/>
              <a:t>Iterative implementation in deletion in an AVL tree</a:t>
            </a:r>
          </a:p>
          <a:p>
            <a:pPr marL="285750" lvl="0" indent="-285750">
              <a:buFont typeface="Aptos" panose="020B0004020202020204" pitchFamily="34" charset="0"/>
              <a:buChar char="–"/>
            </a:pPr>
            <a:r>
              <a:rPr lang="en-US" sz="2400" dirty="0"/>
              <a:t>Recursive implementation in deletion in an AVL tree</a:t>
            </a:r>
          </a:p>
          <a:p>
            <a:pPr marL="285750" lvl="0" indent="-285750">
              <a:buFont typeface="Aptos" panose="020B0004020202020204" pitchFamily="34" charset="0"/>
              <a:buChar char="–"/>
            </a:pPr>
            <a:r>
              <a:rPr lang="en-US" sz="2400" dirty="0"/>
              <a:t>Application driver for the AVL tree class</a:t>
            </a:r>
          </a:p>
          <a:p>
            <a:pPr marL="800100" lvl="1" indent="-342900">
              <a:buFont typeface="Courier New" panose="02070309020205020404" pitchFamily="49" charset="0"/>
              <a:buChar char="o"/>
            </a:pPr>
            <a:endParaRPr lang="en-US" sz="2400" dirty="0"/>
          </a:p>
        </p:txBody>
      </p:sp>
    </p:spTree>
    <p:extLst>
      <p:ext uri="{BB962C8B-B14F-4D97-AF65-F5344CB8AC3E}">
        <p14:creationId xmlns:p14="http://schemas.microsoft.com/office/powerpoint/2010/main" val="2717311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2EF1F3-FBC1-EA99-D072-BAE6AC0865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5E67AC-E16E-B398-6F3D-E57A5E1790E2}"/>
              </a:ext>
            </a:extLst>
          </p:cNvPr>
          <p:cNvSpPr>
            <a:spLocks noGrp="1"/>
          </p:cNvSpPr>
          <p:nvPr>
            <p:ph type="title"/>
          </p:nvPr>
        </p:nvSpPr>
        <p:spPr/>
        <p:txBody>
          <a:bodyPr/>
          <a:lstStyle/>
          <a:p>
            <a:r>
              <a:rPr lang="en-US" dirty="0"/>
              <a:t>20.1 What Is an AVL Tree?</a:t>
            </a:r>
          </a:p>
        </p:txBody>
      </p:sp>
      <p:sp>
        <p:nvSpPr>
          <p:cNvPr id="3" name="Content Placeholder 2">
            <a:extLst>
              <a:ext uri="{FF2B5EF4-FFF2-40B4-BE49-F238E27FC236}">
                <a16:creationId xmlns:a16="http://schemas.microsoft.com/office/drawing/2014/main" id="{6A4503D6-0F71-131F-8148-FFF9AC7A070D}"/>
              </a:ext>
            </a:extLst>
          </p:cNvPr>
          <p:cNvSpPr>
            <a:spLocks noGrp="1"/>
          </p:cNvSpPr>
          <p:nvPr>
            <p:ph idx="1"/>
          </p:nvPr>
        </p:nvSpPr>
        <p:spPr>
          <a:xfrm>
            <a:off x="838199" y="1825626"/>
            <a:ext cx="5013962" cy="4046854"/>
          </a:xfrm>
          <a:ln>
            <a:solidFill>
              <a:schemeClr val="accent1"/>
            </a:solidFill>
          </a:ln>
        </p:spPr>
        <p:txBody>
          <a:bodyPr>
            <a:normAutofit/>
          </a:bodyPr>
          <a:lstStyle/>
          <a:p>
            <a:r>
              <a:rPr lang="en-US" dirty="0"/>
              <a:t>a self-balancing binary search tree</a:t>
            </a:r>
          </a:p>
          <a:p>
            <a:r>
              <a:rPr lang="en-US" dirty="0"/>
              <a:t>Its balance is maintained by ensuring that the height difference (balance factor) between a node’s left and right subtrees does not exceed one</a:t>
            </a:r>
          </a:p>
        </p:txBody>
      </p:sp>
      <p:pic>
        <p:nvPicPr>
          <p:cNvPr id="4" name="Picture 3">
            <a:extLst>
              <a:ext uri="{FF2B5EF4-FFF2-40B4-BE49-F238E27FC236}">
                <a16:creationId xmlns:a16="http://schemas.microsoft.com/office/drawing/2014/main" id="{895C033C-58CF-4D11-E9CE-11BA26E73AF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7" name="Picture 6">
            <a:extLst>
              <a:ext uri="{FF2B5EF4-FFF2-40B4-BE49-F238E27FC236}">
                <a16:creationId xmlns:a16="http://schemas.microsoft.com/office/drawing/2014/main" id="{0A24755E-79F8-E4A6-B3AC-69FB3D0253DC}"/>
              </a:ext>
            </a:extLst>
          </p:cNvPr>
          <p:cNvPicPr>
            <a:picLocks noChangeAspect="1"/>
          </p:cNvPicPr>
          <p:nvPr/>
        </p:nvPicPr>
        <p:blipFill>
          <a:blip r:embed="rId3"/>
          <a:stretch>
            <a:fillRect/>
          </a:stretch>
        </p:blipFill>
        <p:spPr>
          <a:xfrm>
            <a:off x="6096000" y="2019102"/>
            <a:ext cx="4826348" cy="3203137"/>
          </a:xfrm>
          <a:prstGeom prst="rect">
            <a:avLst/>
          </a:prstGeom>
        </p:spPr>
      </p:pic>
    </p:spTree>
    <p:extLst>
      <p:ext uri="{BB962C8B-B14F-4D97-AF65-F5344CB8AC3E}">
        <p14:creationId xmlns:p14="http://schemas.microsoft.com/office/powerpoint/2010/main" val="1012970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894270-8E16-F73F-C04B-844735D62B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9D0656-0608-F674-AC28-A46BAB53E35B}"/>
              </a:ext>
            </a:extLst>
          </p:cNvPr>
          <p:cNvSpPr>
            <a:spLocks noGrp="1"/>
          </p:cNvSpPr>
          <p:nvPr>
            <p:ph type="title"/>
          </p:nvPr>
        </p:nvSpPr>
        <p:spPr/>
        <p:txBody>
          <a:bodyPr/>
          <a:lstStyle/>
          <a:p>
            <a:r>
              <a:rPr lang="en-US" dirty="0"/>
              <a:t>20.1 What Is an AVL Tree?</a:t>
            </a:r>
          </a:p>
        </p:txBody>
      </p:sp>
      <p:sp>
        <p:nvSpPr>
          <p:cNvPr id="3" name="Content Placeholder 2">
            <a:extLst>
              <a:ext uri="{FF2B5EF4-FFF2-40B4-BE49-F238E27FC236}">
                <a16:creationId xmlns:a16="http://schemas.microsoft.com/office/drawing/2014/main" id="{A0B5EC80-B02C-8F74-555E-D8AAA2DDEAB8}"/>
              </a:ext>
            </a:extLst>
          </p:cNvPr>
          <p:cNvSpPr>
            <a:spLocks noGrp="1"/>
          </p:cNvSpPr>
          <p:nvPr>
            <p:ph idx="1"/>
          </p:nvPr>
        </p:nvSpPr>
        <p:spPr>
          <a:xfrm>
            <a:off x="838199" y="1825626"/>
            <a:ext cx="5013962" cy="4046854"/>
          </a:xfrm>
          <a:ln>
            <a:solidFill>
              <a:schemeClr val="accent1"/>
            </a:solidFill>
          </a:ln>
        </p:spPr>
        <p:txBody>
          <a:bodyPr>
            <a:normAutofit/>
          </a:bodyPr>
          <a:lstStyle/>
          <a:p>
            <a:r>
              <a:rPr lang="en-US" dirty="0"/>
              <a:t>To balance a binary search tree, each node must be balanced. This is typically achieved by calculating a node's balance factor, which is the height difference between its left subtree and right subtree. A balanced node will have a balance factor of -1, 0, or 1. </a:t>
            </a:r>
          </a:p>
        </p:txBody>
      </p:sp>
      <p:pic>
        <p:nvPicPr>
          <p:cNvPr id="4" name="Picture 3">
            <a:extLst>
              <a:ext uri="{FF2B5EF4-FFF2-40B4-BE49-F238E27FC236}">
                <a16:creationId xmlns:a16="http://schemas.microsoft.com/office/drawing/2014/main" id="{41E680E1-B510-46B3-28CF-82384E7DB7F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9" name="Picture 8">
            <a:extLst>
              <a:ext uri="{FF2B5EF4-FFF2-40B4-BE49-F238E27FC236}">
                <a16:creationId xmlns:a16="http://schemas.microsoft.com/office/drawing/2014/main" id="{66256C6D-FB00-7D29-E1DC-BA38F174B864}"/>
              </a:ext>
            </a:extLst>
          </p:cNvPr>
          <p:cNvPicPr>
            <a:picLocks noChangeAspect="1"/>
          </p:cNvPicPr>
          <p:nvPr/>
        </p:nvPicPr>
        <p:blipFill>
          <a:blip r:embed="rId3"/>
          <a:stretch>
            <a:fillRect/>
          </a:stretch>
        </p:blipFill>
        <p:spPr>
          <a:xfrm>
            <a:off x="6339841" y="2238536"/>
            <a:ext cx="4708214" cy="2851624"/>
          </a:xfrm>
          <a:prstGeom prst="rect">
            <a:avLst/>
          </a:prstGeom>
        </p:spPr>
      </p:pic>
    </p:spTree>
    <p:extLst>
      <p:ext uri="{BB962C8B-B14F-4D97-AF65-F5344CB8AC3E}">
        <p14:creationId xmlns:p14="http://schemas.microsoft.com/office/powerpoint/2010/main" val="3858395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28BC87-1C41-332C-394E-D208239D8F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947A14-A79A-528B-2265-2669FCF55D24}"/>
              </a:ext>
            </a:extLst>
          </p:cNvPr>
          <p:cNvSpPr>
            <a:spLocks noGrp="1"/>
          </p:cNvSpPr>
          <p:nvPr>
            <p:ph type="title"/>
          </p:nvPr>
        </p:nvSpPr>
        <p:spPr/>
        <p:txBody>
          <a:bodyPr/>
          <a:lstStyle/>
          <a:p>
            <a:r>
              <a:rPr lang="en-US" dirty="0"/>
              <a:t>20.1 What Is an AVL Tree?</a:t>
            </a:r>
          </a:p>
        </p:txBody>
      </p:sp>
      <p:pic>
        <p:nvPicPr>
          <p:cNvPr id="4" name="Picture 3">
            <a:extLst>
              <a:ext uri="{FF2B5EF4-FFF2-40B4-BE49-F238E27FC236}">
                <a16:creationId xmlns:a16="http://schemas.microsoft.com/office/drawing/2014/main" id="{D964B4A4-F37B-4661-9C04-724C16A0861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8" name="Content Placeholder 7">
            <a:extLst>
              <a:ext uri="{FF2B5EF4-FFF2-40B4-BE49-F238E27FC236}">
                <a16:creationId xmlns:a16="http://schemas.microsoft.com/office/drawing/2014/main" id="{B87AE9AB-2542-DAFC-BA63-CD4A5BD458FA}"/>
              </a:ext>
            </a:extLst>
          </p:cNvPr>
          <p:cNvPicPr>
            <a:picLocks noGrp="1" noChangeAspect="1"/>
          </p:cNvPicPr>
          <p:nvPr>
            <p:ph idx="1"/>
          </p:nvPr>
        </p:nvPicPr>
        <p:blipFill>
          <a:blip r:embed="rId3"/>
          <a:stretch>
            <a:fillRect/>
          </a:stretch>
        </p:blipFill>
        <p:spPr>
          <a:xfrm>
            <a:off x="1439674" y="1853880"/>
            <a:ext cx="9206299" cy="2931480"/>
          </a:xfrm>
          <a:prstGeom prst="rect">
            <a:avLst/>
          </a:prstGeom>
        </p:spPr>
      </p:pic>
    </p:spTree>
    <p:extLst>
      <p:ext uri="{BB962C8B-B14F-4D97-AF65-F5344CB8AC3E}">
        <p14:creationId xmlns:p14="http://schemas.microsoft.com/office/powerpoint/2010/main" val="93068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CFCA92-DA16-FB0C-5C4E-9351CA535A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71FDD2-C843-D8EB-EC3D-8808818C8BE1}"/>
              </a:ext>
            </a:extLst>
          </p:cNvPr>
          <p:cNvSpPr>
            <a:spLocks noGrp="1"/>
          </p:cNvSpPr>
          <p:nvPr>
            <p:ph type="title"/>
          </p:nvPr>
        </p:nvSpPr>
        <p:spPr/>
        <p:txBody>
          <a:bodyPr/>
          <a:lstStyle/>
          <a:p>
            <a:r>
              <a:rPr lang="en-US" dirty="0"/>
              <a:t>20.1 What Is an AVL Tree?</a:t>
            </a:r>
          </a:p>
        </p:txBody>
      </p:sp>
      <p:pic>
        <p:nvPicPr>
          <p:cNvPr id="4" name="Picture 3">
            <a:extLst>
              <a:ext uri="{FF2B5EF4-FFF2-40B4-BE49-F238E27FC236}">
                <a16:creationId xmlns:a16="http://schemas.microsoft.com/office/drawing/2014/main" id="{CC8106B0-1D46-FDDE-45EA-A6C16F6F149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7" name="Content Placeholder 6">
            <a:extLst>
              <a:ext uri="{FF2B5EF4-FFF2-40B4-BE49-F238E27FC236}">
                <a16:creationId xmlns:a16="http://schemas.microsoft.com/office/drawing/2014/main" id="{E1B5147C-ACD5-5757-EA17-BCD9753481FE}"/>
              </a:ext>
            </a:extLst>
          </p:cNvPr>
          <p:cNvPicPr>
            <a:picLocks noGrp="1" noChangeAspect="1"/>
          </p:cNvPicPr>
          <p:nvPr>
            <p:ph idx="1"/>
          </p:nvPr>
        </p:nvPicPr>
        <p:blipFill>
          <a:blip r:embed="rId3"/>
          <a:stretch>
            <a:fillRect/>
          </a:stretch>
        </p:blipFill>
        <p:spPr>
          <a:xfrm>
            <a:off x="2322740" y="2123893"/>
            <a:ext cx="6892380" cy="3080770"/>
          </a:xfrm>
          <a:prstGeom prst="rect">
            <a:avLst/>
          </a:prstGeom>
        </p:spPr>
      </p:pic>
    </p:spTree>
    <p:extLst>
      <p:ext uri="{BB962C8B-B14F-4D97-AF65-F5344CB8AC3E}">
        <p14:creationId xmlns:p14="http://schemas.microsoft.com/office/powerpoint/2010/main" val="3498060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C32474-43A7-478D-4C84-C768E27362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0933C6-D5AE-2031-1B36-4B1F39810C07}"/>
              </a:ext>
            </a:extLst>
          </p:cNvPr>
          <p:cNvSpPr>
            <a:spLocks noGrp="1"/>
          </p:cNvSpPr>
          <p:nvPr>
            <p:ph type="title"/>
          </p:nvPr>
        </p:nvSpPr>
        <p:spPr/>
        <p:txBody>
          <a:bodyPr/>
          <a:lstStyle/>
          <a:p>
            <a:r>
              <a:rPr lang="en-US" dirty="0"/>
              <a:t>20.1 What Is an AVL Tree?</a:t>
            </a:r>
          </a:p>
        </p:txBody>
      </p:sp>
      <p:pic>
        <p:nvPicPr>
          <p:cNvPr id="4" name="Picture 3">
            <a:extLst>
              <a:ext uri="{FF2B5EF4-FFF2-40B4-BE49-F238E27FC236}">
                <a16:creationId xmlns:a16="http://schemas.microsoft.com/office/drawing/2014/main" id="{00E56380-8305-46E1-70B7-3AB86AC938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4473" y="6028411"/>
            <a:ext cx="10583054" cy="566977"/>
          </a:xfrm>
          <a:prstGeom prst="rect">
            <a:avLst/>
          </a:prstGeom>
        </p:spPr>
      </p:pic>
      <p:pic>
        <p:nvPicPr>
          <p:cNvPr id="8" name="Content Placeholder 7">
            <a:extLst>
              <a:ext uri="{FF2B5EF4-FFF2-40B4-BE49-F238E27FC236}">
                <a16:creationId xmlns:a16="http://schemas.microsoft.com/office/drawing/2014/main" id="{5EA7794D-98BB-DB1D-C68B-81B0FA07CEE7}"/>
              </a:ext>
            </a:extLst>
          </p:cNvPr>
          <p:cNvPicPr>
            <a:picLocks noGrp="1" noChangeAspect="1"/>
          </p:cNvPicPr>
          <p:nvPr>
            <p:ph idx="1"/>
          </p:nvPr>
        </p:nvPicPr>
        <p:blipFill>
          <a:blip r:embed="rId3"/>
          <a:stretch>
            <a:fillRect/>
          </a:stretch>
        </p:blipFill>
        <p:spPr>
          <a:xfrm>
            <a:off x="2338064" y="1420199"/>
            <a:ext cx="5515616" cy="4562492"/>
          </a:xfrm>
          <a:prstGeom prst="rect">
            <a:avLst/>
          </a:prstGeom>
        </p:spPr>
      </p:pic>
    </p:spTree>
    <p:extLst>
      <p:ext uri="{BB962C8B-B14F-4D97-AF65-F5344CB8AC3E}">
        <p14:creationId xmlns:p14="http://schemas.microsoft.com/office/powerpoint/2010/main" val="7000544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3800</TotalTime>
  <Words>900</Words>
  <Application>Microsoft Office PowerPoint</Application>
  <PresentationFormat>Widescreen</PresentationFormat>
  <Paragraphs>62</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Aptos</vt:lpstr>
      <vt:lpstr>Aptos Display</vt:lpstr>
      <vt:lpstr>Arial</vt:lpstr>
      <vt:lpstr>Courier New</vt:lpstr>
      <vt:lpstr>Office Theme</vt:lpstr>
      <vt:lpstr>PowerPoint Presentation</vt:lpstr>
      <vt:lpstr>Java OOP and Data Structures with Introduction to Secure Coding Dr. Ziping Liu  </vt:lpstr>
      <vt:lpstr>https://he.kendallhunt.com/product/java-oop-and-data-structures-introduction-secure-coding  </vt:lpstr>
      <vt:lpstr>Chapter Outlines</vt:lpstr>
      <vt:lpstr>20.1 What Is an AVL Tree?</vt:lpstr>
      <vt:lpstr>20.1 What Is an AVL Tree?</vt:lpstr>
      <vt:lpstr>20.1 What Is an AVL Tree?</vt:lpstr>
      <vt:lpstr>20.1 What Is an AVL Tree?</vt:lpstr>
      <vt:lpstr>20.1 What Is an AVL Tree?</vt:lpstr>
      <vt:lpstr>20.2 Techniques to Balance a Node in an AVL Tree</vt:lpstr>
      <vt:lpstr>20.2 Techniques to Balance a Node in an AVL Tree</vt:lpstr>
      <vt:lpstr>20.2 Techniques to Balance a Node in an AVL Tree</vt:lpstr>
      <vt:lpstr>20.2 Techniques to Balance a Node in an AVL Tree</vt:lpstr>
      <vt:lpstr>20.2 Techniques to Balance a Node in an AVL Tree</vt:lpstr>
      <vt:lpstr>20.3 Iterative Implementation of Insertion in an AVL Tree</vt:lpstr>
      <vt:lpstr>PowerPoint Presentation</vt:lpstr>
      <vt:lpstr>PowerPoint Presentation</vt:lpstr>
      <vt:lpstr>20.4 Iterative Implementation of Deletion in an AVL Tree</vt:lpstr>
      <vt:lpstr>20.5 Recursive Implementation of Insertion and Deletion in an AVL Tree</vt:lpstr>
      <vt:lpstr>20.5 Recursive Implementation of Insertion and Deletion in an AVL Tree</vt:lpstr>
      <vt:lpstr>Which National Park is 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Liu, Ziping</dc:creator>
  <cp:lastModifiedBy>Liu, Ziping</cp:lastModifiedBy>
  <cp:revision>385</cp:revision>
  <dcterms:created xsi:type="dcterms:W3CDTF">2025-01-08T14:48:28Z</dcterms:created>
  <dcterms:modified xsi:type="dcterms:W3CDTF">2025-10-14T19:38:56Z</dcterms:modified>
</cp:coreProperties>
</file>

<file path=docProps/thumbnail.jpeg>
</file>